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9" r:id="rId1"/>
    <p:sldMasterId id="2147483700" r:id="rId2"/>
    <p:sldMasterId id="2147483701" r:id="rId3"/>
    <p:sldMasterId id="2147483704" r:id="rId4"/>
  </p:sldMasterIdLst>
  <p:notesMasterIdLst>
    <p:notesMasterId r:id="rId38"/>
  </p:notesMasterIdLst>
  <p:handoutMasterIdLst>
    <p:handoutMasterId r:id="rId39"/>
  </p:handoutMasterIdLst>
  <p:sldIdLst>
    <p:sldId id="256" r:id="rId5"/>
    <p:sldId id="379" r:id="rId6"/>
    <p:sldId id="380" r:id="rId7"/>
    <p:sldId id="377" r:id="rId8"/>
    <p:sldId id="383" r:id="rId9"/>
    <p:sldId id="382" r:id="rId10"/>
    <p:sldId id="381" r:id="rId11"/>
    <p:sldId id="384" r:id="rId12"/>
    <p:sldId id="371" r:id="rId13"/>
    <p:sldId id="375" r:id="rId14"/>
    <p:sldId id="261" r:id="rId15"/>
    <p:sldId id="262" r:id="rId16"/>
    <p:sldId id="327" r:id="rId17"/>
    <p:sldId id="328" r:id="rId18"/>
    <p:sldId id="329" r:id="rId19"/>
    <p:sldId id="336" r:id="rId20"/>
    <p:sldId id="333" r:id="rId21"/>
    <p:sldId id="347" r:id="rId22"/>
    <p:sldId id="356" r:id="rId23"/>
    <p:sldId id="359" r:id="rId24"/>
    <p:sldId id="367" r:id="rId25"/>
    <p:sldId id="370" r:id="rId26"/>
    <p:sldId id="369" r:id="rId27"/>
    <p:sldId id="366" r:id="rId28"/>
    <p:sldId id="310" r:id="rId29"/>
    <p:sldId id="313" r:id="rId30"/>
    <p:sldId id="311" r:id="rId31"/>
    <p:sldId id="312" r:id="rId32"/>
    <p:sldId id="292" r:id="rId33"/>
    <p:sldId id="362" r:id="rId34"/>
    <p:sldId id="376" r:id="rId35"/>
    <p:sldId id="325" r:id="rId36"/>
    <p:sldId id="297" r:id="rId37"/>
  </p:sldIdLst>
  <p:sldSz cx="10083800" cy="7562850"/>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2">
          <p15:clr>
            <a:srgbClr val="A4A3A4"/>
          </p15:clr>
        </p15:guide>
        <p15:guide id="2" pos="31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98" y="72"/>
      </p:cViewPr>
      <p:guideLst>
        <p:guide orient="horz" pos="2382"/>
        <p:guide pos="317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B364B2-333D-4A03-A812-C99B13BEB666}" type="datetimeFigureOut">
              <a:rPr lang="en-US" smtClean="0"/>
              <a:t>12/11/2022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FA2F53D-4261-421F-B7EB-8D2C46FD4A06}" type="slidenum">
              <a:rPr lang="en-US" smtClean="0"/>
              <a:t>‹#›</a:t>
            </a:fld>
            <a:endParaRPr lang="en-US"/>
          </a:p>
        </p:txBody>
      </p:sp>
    </p:spTree>
    <p:extLst>
      <p:ext uri="{BB962C8B-B14F-4D97-AF65-F5344CB8AC3E}">
        <p14:creationId xmlns:p14="http://schemas.microsoft.com/office/powerpoint/2010/main" val="3118030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43200065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Shape 354"/>
          <p:cNvSpPr txBox="1">
            <a:spLocks noGrp="1"/>
          </p:cNvSpPr>
          <p:nvPr>
            <p:ph type="body" idx="1"/>
          </p:nvPr>
        </p:nvSpPr>
        <p:spPr>
          <a:xfrm>
            <a:off x="701041" y="4415790"/>
            <a:ext cx="5608319" cy="4183380"/>
          </a:xfrm>
          <a:prstGeom prst="rect">
            <a:avLst/>
          </a:prstGeom>
        </p:spPr>
        <p:txBody>
          <a:bodyPr lIns="93162" tIns="93162" rIns="93162" bIns="93162" anchor="ctr" anchorCtr="0">
            <a:noAutofit/>
          </a:bodyPr>
          <a:lstStyle/>
          <a:p>
            <a:endParaRPr/>
          </a:p>
        </p:txBody>
      </p:sp>
      <p:sp>
        <p:nvSpPr>
          <p:cNvPr id="355" name="Shape 35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txBox="1">
            <a:spLocks noGrp="1"/>
          </p:cNvSpPr>
          <p:nvPr>
            <p:ph type="body" idx="1"/>
          </p:nvPr>
        </p:nvSpPr>
        <p:spPr>
          <a:xfrm>
            <a:off x="701041" y="4415790"/>
            <a:ext cx="5608319" cy="4183380"/>
          </a:xfrm>
          <a:prstGeom prst="rect">
            <a:avLst/>
          </a:prstGeom>
        </p:spPr>
        <p:txBody>
          <a:bodyPr lIns="93162" tIns="93162" rIns="93162" bIns="93162" anchor="ctr" anchorCtr="0">
            <a:noAutofit/>
          </a:bodyPr>
          <a:lstStyle/>
          <a:p>
            <a:endParaRPr/>
          </a:p>
        </p:txBody>
      </p:sp>
      <p:sp>
        <p:nvSpPr>
          <p:cNvPr id="386" name="Shape 38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701041" y="4415790"/>
            <a:ext cx="5608319" cy="4183380"/>
          </a:xfrm>
          <a:prstGeom prst="rect">
            <a:avLst/>
          </a:prstGeom>
        </p:spPr>
        <p:txBody>
          <a:bodyPr lIns="93162" tIns="93162" rIns="93162" bIns="93162" anchor="ctr" anchorCtr="0">
            <a:noAutofit/>
          </a:bodyPr>
          <a:lstStyle/>
          <a:p>
            <a:endParaRPr/>
          </a:p>
        </p:txBody>
      </p:sp>
      <p:sp>
        <p:nvSpPr>
          <p:cNvPr id="392" name="Shape 39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Shape 598"/>
          <p:cNvSpPr txBox="1">
            <a:spLocks noGrp="1"/>
          </p:cNvSpPr>
          <p:nvPr>
            <p:ph type="body" idx="1"/>
          </p:nvPr>
        </p:nvSpPr>
        <p:spPr>
          <a:xfrm>
            <a:off x="701041" y="4415790"/>
            <a:ext cx="5608319" cy="4183380"/>
          </a:xfrm>
          <a:prstGeom prst="rect">
            <a:avLst/>
          </a:prstGeom>
        </p:spPr>
        <p:txBody>
          <a:bodyPr lIns="93162" tIns="93162" rIns="93162" bIns="93162" anchor="ctr" anchorCtr="0">
            <a:noAutofit/>
          </a:bodyPr>
          <a:lstStyle/>
          <a:p>
            <a:endParaRPr/>
          </a:p>
        </p:txBody>
      </p:sp>
      <p:sp>
        <p:nvSpPr>
          <p:cNvPr id="599" name="Shape 59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Shape 631"/>
          <p:cNvSpPr txBox="1">
            <a:spLocks noGrp="1"/>
          </p:cNvSpPr>
          <p:nvPr>
            <p:ph type="body" idx="1"/>
          </p:nvPr>
        </p:nvSpPr>
        <p:spPr>
          <a:xfrm>
            <a:off x="701041" y="4415790"/>
            <a:ext cx="5608319" cy="4183380"/>
          </a:xfrm>
          <a:prstGeom prst="rect">
            <a:avLst/>
          </a:prstGeom>
        </p:spPr>
        <p:txBody>
          <a:bodyPr lIns="93162" tIns="93162" rIns="93162" bIns="93162" anchor="ctr" anchorCtr="0">
            <a:noAutofit/>
          </a:bodyPr>
          <a:lstStyle/>
          <a:p>
            <a:endParaRPr/>
          </a:p>
        </p:txBody>
      </p:sp>
      <p:sp>
        <p:nvSpPr>
          <p:cNvPr id="632" name="Shape 63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
        <p:cNvGrpSpPr/>
        <p:nvPr/>
      </p:nvGrpSpPr>
      <p:grpSpPr>
        <a:xfrm>
          <a:off x="0" y="0"/>
          <a:ext cx="0" cy="0"/>
          <a:chOff x="0" y="0"/>
          <a:chExt cx="0" cy="0"/>
        </a:xfrm>
      </p:grpSpPr>
      <p:sp>
        <p:nvSpPr>
          <p:cNvPr id="10" name="Shape 10"/>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 name="Shape 11"/>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8" name="Shape 68"/>
          <p:cNvSpPr txBox="1">
            <a:spLocks noGrp="1"/>
          </p:cNvSpPr>
          <p:nvPr>
            <p:ph type="body" idx="1"/>
          </p:nvPr>
        </p:nvSpPr>
        <p:spPr>
          <a:xfrm rot="5400000">
            <a:off x="4129109" y="1103741"/>
            <a:ext cx="1826340" cy="7562627"/>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69" name="Shape 69"/>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0" name="Shape 70"/>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4" name="Shape 74"/>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5" name="Shape 75"/>
          <p:cNvSpPr txBox="1">
            <a:spLocks noGrp="1"/>
          </p:cNvSpPr>
          <p:nvPr>
            <p:ph type="dt" idx="10"/>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ftr" idx="11"/>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sldNum" idx="12"/>
          </p:nvPr>
        </p:nvSpPr>
        <p:spPr>
          <a:xfrm>
            <a:off x="457200" y="274637"/>
            <a:ext cx="6019799" cy="585152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2"/>
        <p:cNvGrpSpPr/>
        <p:nvPr/>
      </p:nvGrpSpPr>
      <p:grpSpPr>
        <a:xfrm>
          <a:off x="0" y="0"/>
          <a:ext cx="0" cy="0"/>
          <a:chOff x="0" y="0"/>
          <a:chExt cx="0" cy="0"/>
        </a:xfrm>
      </p:grpSpPr>
      <p:sp>
        <p:nvSpPr>
          <p:cNvPr id="83" name="Shape 83"/>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4" name="Shape 84"/>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5" name="Shape 85"/>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88" name="Shape 8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89" name="Shape 89"/>
          <p:cNvSpPr txBox="1">
            <a:spLocks noGrp="1"/>
          </p:cNvSpPr>
          <p:nvPr>
            <p:ph type="dt" idx="10"/>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0" name="Shape 90"/>
          <p:cNvSpPr txBox="1">
            <a:spLocks noGrp="1"/>
          </p:cNvSpPr>
          <p:nvPr>
            <p:ph type="ftr" idx="11"/>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1" name="Shape 91"/>
          <p:cNvSpPr txBox="1">
            <a:spLocks noGrp="1"/>
          </p:cNvSpPr>
          <p:nvPr>
            <p:ph type="sldNum" idx="12"/>
          </p:nvPr>
        </p:nvSpPr>
        <p:spPr>
          <a:xfrm>
            <a:off x="1371600" y="3886200"/>
            <a:ext cx="6400799" cy="1752600"/>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0" y="0"/>
            <a:ext cx="3000000" cy="3000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4" name="Shape 94"/>
          <p:cNvSpPr txBox="1">
            <a:spLocks noGrp="1"/>
          </p:cNvSpPr>
          <p:nvPr>
            <p:ph type="body" idx="1"/>
          </p:nvPr>
        </p:nvSpPr>
        <p:spPr>
          <a:xfrm>
            <a:off x="0" y="0"/>
            <a:ext cx="3000000" cy="30000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95" name="Shape 95"/>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6" name="Shape 96"/>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7" name="Shape 97"/>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0" name="Shape 10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01" name="Shape 101"/>
          <p:cNvSpPr txBox="1">
            <a:spLocks noGrp="1"/>
          </p:cNvSpPr>
          <p:nvPr>
            <p:ph type="dt" idx="10"/>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2" name="Shape 102"/>
          <p:cNvSpPr txBox="1">
            <a:spLocks noGrp="1"/>
          </p:cNvSpPr>
          <p:nvPr>
            <p:ph type="ftr" idx="11"/>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3" name="Shape 103"/>
          <p:cNvSpPr txBox="1">
            <a:spLocks noGrp="1"/>
          </p:cNvSpPr>
          <p:nvPr>
            <p:ph type="sldNum" idx="12"/>
          </p:nvPr>
        </p:nvSpPr>
        <p:spPr>
          <a:xfrm>
            <a:off x="722312" y="2906713"/>
            <a:ext cx="7772400" cy="15001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0" y="0"/>
            <a:ext cx="3000000" cy="3000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6" name="Shape 106"/>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7" name="Shape 107"/>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8" name="Shape 108"/>
          <p:cNvSpPr txBox="1">
            <a:spLocks noGrp="1"/>
          </p:cNvSpPr>
          <p:nvPr>
            <p:ph type="dt" idx="10"/>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9" name="Shape 109"/>
          <p:cNvSpPr txBox="1">
            <a:spLocks noGrp="1"/>
          </p:cNvSpPr>
          <p:nvPr>
            <p:ph type="ftr" idx="11"/>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0" name="Shape 110"/>
          <p:cNvSpPr txBox="1">
            <a:spLocks noGrp="1"/>
          </p:cNvSpPr>
          <p:nvPr>
            <p:ph type="sldNum" idx="12"/>
          </p:nvPr>
        </p:nvSpPr>
        <p:spPr>
          <a:xfrm>
            <a:off x="4648200" y="1600200"/>
            <a:ext cx="4038599" cy="45259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0" y="0"/>
            <a:ext cx="3000000" cy="3000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3" name="Shape 11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14" name="Shape 11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5" name="Shape 11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16" name="Shape 11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7" name="Shape 117"/>
          <p:cNvSpPr txBox="1">
            <a:spLocks noGrp="1"/>
          </p:cNvSpPr>
          <p:nvPr>
            <p:ph type="dt" idx="10"/>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8" name="Shape 118"/>
          <p:cNvSpPr txBox="1">
            <a:spLocks noGrp="1"/>
          </p:cNvSpPr>
          <p:nvPr>
            <p:ph type="ftr" idx="11"/>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9" name="Shape 119"/>
          <p:cNvSpPr txBox="1">
            <a:spLocks noGrp="1"/>
          </p:cNvSpPr>
          <p:nvPr>
            <p:ph type="sldNum" idx="12"/>
          </p:nvPr>
        </p:nvSpPr>
        <p:spPr>
          <a:xfrm>
            <a:off x="4645025" y="2174875"/>
            <a:ext cx="4041774" cy="39512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0" y="0"/>
            <a:ext cx="3000000" cy="3000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2" name="Shape 122"/>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3" name="Shape 123"/>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4" name="Shape 124"/>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7" name="Shape 12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8" name="Shape 12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29" name="Shape 129"/>
          <p:cNvSpPr txBox="1">
            <a:spLocks noGrp="1"/>
          </p:cNvSpPr>
          <p:nvPr>
            <p:ph type="dt" idx="10"/>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0" name="Shape 130"/>
          <p:cNvSpPr txBox="1">
            <a:spLocks noGrp="1"/>
          </p:cNvSpPr>
          <p:nvPr>
            <p:ph type="ftr" idx="11"/>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1" name="Shape 131"/>
          <p:cNvSpPr txBox="1">
            <a:spLocks noGrp="1"/>
          </p:cNvSpPr>
          <p:nvPr>
            <p:ph type="sldNum" idx="12"/>
          </p:nvPr>
        </p:nvSpPr>
        <p:spPr>
          <a:xfrm>
            <a:off x="457200" y="1435100"/>
            <a:ext cx="3008313" cy="46910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685800" y="2130425"/>
            <a:ext cx="7772400" cy="1470024"/>
          </a:xfrm>
          <a:prstGeom prst="rect">
            <a:avLst/>
          </a:prstGeom>
          <a:noFill/>
          <a:ln>
            <a:noFill/>
          </a:ln>
        </p:spPr>
        <p:txBody>
          <a:bodyPr lIns="91425" tIns="91425" rIns="91425" bIns="91425" anchor="b"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5" name="Shape 15"/>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1"/>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6" name="Shape 16"/>
          <p:cNvSpPr txBox="1">
            <a:spLocks noGrp="1"/>
          </p:cNvSpPr>
          <p:nvPr>
            <p:ph type="dt" idx="10"/>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ftr" idx="11"/>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sldNum" idx="12"/>
          </p:nvPr>
        </p:nvSpPr>
        <p:spPr>
          <a:xfrm>
            <a:off x="1371600" y="3886200"/>
            <a:ext cx="6400799" cy="1752600"/>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4" name="Shape 134"/>
          <p:cNvSpPr>
            <a:spLocks noGrp="1"/>
          </p:cNvSpPr>
          <p:nvPr>
            <p:ph type="pic" idx="2"/>
          </p:nvPr>
        </p:nvSpPr>
        <p:spPr>
          <a:xfrm>
            <a:off x="1792288" y="612775"/>
            <a:ext cx="5486399" cy="4114800"/>
          </a:xfrm>
          <a:prstGeom prst="rect">
            <a:avLst/>
          </a:prstGeom>
          <a:noFill/>
          <a:ln>
            <a:noFill/>
          </a:ln>
        </p:spPr>
      </p:sp>
      <p:sp>
        <p:nvSpPr>
          <p:cNvPr id="135" name="Shape 135"/>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36" name="Shape 136"/>
          <p:cNvSpPr txBox="1">
            <a:spLocks noGrp="1"/>
          </p:cNvSpPr>
          <p:nvPr>
            <p:ph type="dt" idx="10"/>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7" name="Shape 137"/>
          <p:cNvSpPr txBox="1">
            <a:spLocks noGrp="1"/>
          </p:cNvSpPr>
          <p:nvPr>
            <p:ph type="ftr" idx="11"/>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8" name="Shape 138"/>
          <p:cNvSpPr txBox="1">
            <a:spLocks noGrp="1"/>
          </p:cNvSpPr>
          <p:nvPr>
            <p:ph type="sldNum" idx="12"/>
          </p:nvPr>
        </p:nvSpPr>
        <p:spPr>
          <a:xfrm>
            <a:off x="1792288" y="5367337"/>
            <a:ext cx="5486399" cy="804861"/>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0" y="0"/>
            <a:ext cx="3000000" cy="30000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1" name="Shape 141"/>
          <p:cNvSpPr txBox="1">
            <a:spLocks noGrp="1"/>
          </p:cNvSpPr>
          <p:nvPr>
            <p:ph type="body" idx="1"/>
          </p:nvPr>
        </p:nvSpPr>
        <p:spPr>
          <a:xfrm rot="5400000">
            <a:off x="0" y="0"/>
            <a:ext cx="3000000" cy="30000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42" name="Shape 142"/>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3" name="Shape 143"/>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4" name="Shape 144"/>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7" name="Shape 14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48" name="Shape 148"/>
          <p:cNvSpPr txBox="1">
            <a:spLocks noGrp="1"/>
          </p:cNvSpPr>
          <p:nvPr>
            <p:ph type="dt" idx="10"/>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9" name="Shape 149"/>
          <p:cNvSpPr txBox="1">
            <a:spLocks noGrp="1"/>
          </p:cNvSpPr>
          <p:nvPr>
            <p:ph type="ftr" idx="11"/>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0" name="Shape 150"/>
          <p:cNvSpPr txBox="1">
            <a:spLocks noGrp="1"/>
          </p:cNvSpPr>
          <p:nvPr>
            <p:ph type="sldNum" idx="12"/>
          </p:nvPr>
        </p:nvSpPr>
        <p:spPr>
          <a:xfrm>
            <a:off x="457200" y="274637"/>
            <a:ext cx="6019799" cy="585152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7"/>
        <p:cNvGrpSpPr/>
        <p:nvPr/>
      </p:nvGrpSpPr>
      <p:grpSpPr>
        <a:xfrm>
          <a:off x="0" y="0"/>
          <a:ext cx="0" cy="0"/>
          <a:chOff x="0" y="0"/>
          <a:chExt cx="0" cy="0"/>
        </a:xfrm>
      </p:grpSpPr>
      <p:sp>
        <p:nvSpPr>
          <p:cNvPr id="158" name="Shape 158"/>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9" name="Shape 159"/>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0" name="Shape 160"/>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1"/>
        <p:cNvGrpSpPr/>
        <p:nvPr/>
      </p:nvGrpSpPr>
      <p:grpSpPr>
        <a:xfrm>
          <a:off x="0" y="0"/>
          <a:ext cx="0" cy="0"/>
          <a:chOff x="0" y="0"/>
          <a:chExt cx="0" cy="0"/>
        </a:xfrm>
      </p:grpSpPr>
      <p:sp>
        <p:nvSpPr>
          <p:cNvPr id="162" name="Shape 162"/>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3" name="Shape 163"/>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1"/>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64" name="Shape 164"/>
          <p:cNvSpPr txBox="1">
            <a:spLocks noGrp="1"/>
          </p:cNvSpPr>
          <p:nvPr>
            <p:ph type="dt" idx="10"/>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5" name="Shape 165"/>
          <p:cNvSpPr txBox="1">
            <a:spLocks noGrp="1"/>
          </p:cNvSpPr>
          <p:nvPr>
            <p:ph type="ftr" idx="11"/>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6" name="Shape 166"/>
          <p:cNvSpPr txBox="1">
            <a:spLocks noGrp="1"/>
          </p:cNvSpPr>
          <p:nvPr>
            <p:ph type="sldNum" idx="12"/>
          </p:nvPr>
        </p:nvSpPr>
        <p:spPr>
          <a:xfrm>
            <a:off x="1371600" y="3886200"/>
            <a:ext cx="6400799" cy="1752600"/>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5" name="Shape 17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1"/>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76" name="Shape 176"/>
          <p:cNvSpPr txBox="1">
            <a:spLocks noGrp="1"/>
          </p:cNvSpPr>
          <p:nvPr>
            <p:ph type="dt" idx="10"/>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7" name="Shape 177"/>
          <p:cNvSpPr txBox="1">
            <a:spLocks noGrp="1"/>
          </p:cNvSpPr>
          <p:nvPr>
            <p:ph type="ftr" idx="11"/>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8" name="Shape 178"/>
          <p:cNvSpPr txBox="1">
            <a:spLocks noGrp="1"/>
          </p:cNvSpPr>
          <p:nvPr>
            <p:ph type="sldNum" idx="12"/>
          </p:nvPr>
        </p:nvSpPr>
        <p:spPr>
          <a:xfrm>
            <a:off x="722312" y="2906713"/>
            <a:ext cx="7772400" cy="15001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1" name="Shape 18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2" name="Shape 18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3" name="Shape 183"/>
          <p:cNvSpPr txBox="1">
            <a:spLocks noGrp="1"/>
          </p:cNvSpPr>
          <p:nvPr>
            <p:ph type="dt" idx="10"/>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4" name="Shape 184"/>
          <p:cNvSpPr txBox="1">
            <a:spLocks noGrp="1"/>
          </p:cNvSpPr>
          <p:nvPr>
            <p:ph type="ftr" idx="11"/>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5" name="Shape 185"/>
          <p:cNvSpPr txBox="1">
            <a:spLocks noGrp="1"/>
          </p:cNvSpPr>
          <p:nvPr>
            <p:ph type="sldNum" idx="12"/>
          </p:nvPr>
        </p:nvSpPr>
        <p:spPr>
          <a:xfrm>
            <a:off x="4648200" y="1600200"/>
            <a:ext cx="4038599" cy="45259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8" name="Shape 18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89" name="Shape 18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0" name="Shape 19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91" name="Shape 19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2" name="Shape 192"/>
          <p:cNvSpPr txBox="1">
            <a:spLocks noGrp="1"/>
          </p:cNvSpPr>
          <p:nvPr>
            <p:ph type="dt" idx="10"/>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3" name="Shape 193"/>
          <p:cNvSpPr txBox="1">
            <a:spLocks noGrp="1"/>
          </p:cNvSpPr>
          <p:nvPr>
            <p:ph type="ftr" idx="11"/>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4" name="Shape 194"/>
          <p:cNvSpPr txBox="1">
            <a:spLocks noGrp="1"/>
          </p:cNvSpPr>
          <p:nvPr>
            <p:ph type="sldNum" idx="12"/>
          </p:nvPr>
        </p:nvSpPr>
        <p:spPr>
          <a:xfrm>
            <a:off x="4645025" y="2174875"/>
            <a:ext cx="4041774" cy="39512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7" name="Shape 197"/>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8" name="Shape 198"/>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9" name="Shape 199"/>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2" name="Shape 20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3" name="Shape 20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04" name="Shape 204"/>
          <p:cNvSpPr txBox="1">
            <a:spLocks noGrp="1"/>
          </p:cNvSpPr>
          <p:nvPr>
            <p:ph type="dt" idx="10"/>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5" name="Shape 205"/>
          <p:cNvSpPr txBox="1">
            <a:spLocks noGrp="1"/>
          </p:cNvSpPr>
          <p:nvPr>
            <p:ph type="ftr" idx="11"/>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6" name="Shape 206"/>
          <p:cNvSpPr txBox="1">
            <a:spLocks noGrp="1"/>
          </p:cNvSpPr>
          <p:nvPr>
            <p:ph type="sldNum" idx="12"/>
          </p:nvPr>
        </p:nvSpPr>
        <p:spPr>
          <a:xfrm>
            <a:off x="457200" y="1435100"/>
            <a:ext cx="3008313" cy="46910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1260965" y="3971885"/>
            <a:ext cx="7562627" cy="1826340"/>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2" name="Shape 22"/>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9" name="Shape 209"/>
          <p:cNvSpPr>
            <a:spLocks noGrp="1"/>
          </p:cNvSpPr>
          <p:nvPr>
            <p:ph type="pic" idx="2"/>
          </p:nvPr>
        </p:nvSpPr>
        <p:spPr>
          <a:xfrm>
            <a:off x="1792288" y="612775"/>
            <a:ext cx="5486399" cy="4114800"/>
          </a:xfrm>
          <a:prstGeom prst="rect">
            <a:avLst/>
          </a:prstGeom>
          <a:noFill/>
          <a:ln>
            <a:noFill/>
          </a:ln>
        </p:spPr>
      </p:sp>
      <p:sp>
        <p:nvSpPr>
          <p:cNvPr id="210" name="Shape 21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11" name="Shape 211"/>
          <p:cNvSpPr txBox="1">
            <a:spLocks noGrp="1"/>
          </p:cNvSpPr>
          <p:nvPr>
            <p:ph type="dt" idx="10"/>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2" name="Shape 212"/>
          <p:cNvSpPr txBox="1">
            <a:spLocks noGrp="1"/>
          </p:cNvSpPr>
          <p:nvPr>
            <p:ph type="ftr" idx="11"/>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3" name="Shape 213"/>
          <p:cNvSpPr txBox="1">
            <a:spLocks noGrp="1"/>
          </p:cNvSpPr>
          <p:nvPr>
            <p:ph type="sldNum" idx="12"/>
          </p:nvPr>
        </p:nvSpPr>
        <p:spPr>
          <a:xfrm>
            <a:off x="1792288" y="5367337"/>
            <a:ext cx="5486399" cy="804861"/>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6" name="Shape 216"/>
          <p:cNvSpPr txBox="1">
            <a:spLocks noGrp="1"/>
          </p:cNvSpPr>
          <p:nvPr>
            <p:ph type="body" idx="1"/>
          </p:nvPr>
        </p:nvSpPr>
        <p:spPr>
          <a:xfrm rot="5400000">
            <a:off x="2956573" y="-286488"/>
            <a:ext cx="4386517" cy="8859103"/>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17" name="Shape 217"/>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8" name="Shape 218"/>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9" name="Shape 219"/>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2" name="Shape 22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23" name="Shape 223"/>
          <p:cNvSpPr txBox="1">
            <a:spLocks noGrp="1"/>
          </p:cNvSpPr>
          <p:nvPr>
            <p:ph type="dt" idx="10"/>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4" name="Shape 224"/>
          <p:cNvSpPr txBox="1">
            <a:spLocks noGrp="1"/>
          </p:cNvSpPr>
          <p:nvPr>
            <p:ph type="ftr" idx="11"/>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5" name="Shape 225"/>
          <p:cNvSpPr txBox="1">
            <a:spLocks noGrp="1"/>
          </p:cNvSpPr>
          <p:nvPr>
            <p:ph type="sldNum" idx="12"/>
          </p:nvPr>
        </p:nvSpPr>
        <p:spPr>
          <a:xfrm>
            <a:off x="457200" y="274637"/>
            <a:ext cx="6019799" cy="585152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7"/>
        <p:cNvGrpSpPr/>
        <p:nvPr/>
      </p:nvGrpSpPr>
      <p:grpSpPr>
        <a:xfrm>
          <a:off x="0" y="0"/>
          <a:ext cx="0" cy="0"/>
          <a:chOff x="0" y="0"/>
          <a:chExt cx="0" cy="0"/>
        </a:xfrm>
      </p:grpSpPr>
      <p:sp>
        <p:nvSpPr>
          <p:cNvPr id="158" name="Shape 158"/>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9" name="Shape 159"/>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0" name="Shape 160"/>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8112430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1"/>
        <p:cNvGrpSpPr/>
        <p:nvPr/>
      </p:nvGrpSpPr>
      <p:grpSpPr>
        <a:xfrm>
          <a:off x="0" y="0"/>
          <a:ext cx="0" cy="0"/>
          <a:chOff x="0" y="0"/>
          <a:chExt cx="0" cy="0"/>
        </a:xfrm>
      </p:grpSpPr>
      <p:sp>
        <p:nvSpPr>
          <p:cNvPr id="162" name="Shape 162"/>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3" name="Shape 163"/>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1"/>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64" name="Shape 164"/>
          <p:cNvSpPr txBox="1">
            <a:spLocks noGrp="1"/>
          </p:cNvSpPr>
          <p:nvPr>
            <p:ph type="dt" idx="10"/>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5" name="Shape 165"/>
          <p:cNvSpPr txBox="1">
            <a:spLocks noGrp="1"/>
          </p:cNvSpPr>
          <p:nvPr>
            <p:ph type="ftr" idx="11"/>
          </p:nvPr>
        </p:nvSpPr>
        <p:spPr>
          <a:xfrm>
            <a:off x="1371600" y="3886200"/>
            <a:ext cx="6400799" cy="1752600"/>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6" name="Shape 166"/>
          <p:cNvSpPr txBox="1">
            <a:spLocks noGrp="1"/>
          </p:cNvSpPr>
          <p:nvPr>
            <p:ph type="sldNum" idx="12"/>
          </p:nvPr>
        </p:nvSpPr>
        <p:spPr>
          <a:xfrm>
            <a:off x="1371600" y="3886200"/>
            <a:ext cx="6400799" cy="1752600"/>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37127267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5" name="Shape 17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1"/>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176" name="Shape 176"/>
          <p:cNvSpPr txBox="1">
            <a:spLocks noGrp="1"/>
          </p:cNvSpPr>
          <p:nvPr>
            <p:ph type="dt" idx="10"/>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7" name="Shape 177"/>
          <p:cNvSpPr txBox="1">
            <a:spLocks noGrp="1"/>
          </p:cNvSpPr>
          <p:nvPr>
            <p:ph type="ftr" idx="11"/>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8" name="Shape 178"/>
          <p:cNvSpPr txBox="1">
            <a:spLocks noGrp="1"/>
          </p:cNvSpPr>
          <p:nvPr>
            <p:ph type="sldNum" idx="12"/>
          </p:nvPr>
        </p:nvSpPr>
        <p:spPr>
          <a:xfrm>
            <a:off x="722312" y="2906713"/>
            <a:ext cx="7772400" cy="15001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38039223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1" name="Shape 18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2" name="Shape 18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3" name="Shape 183"/>
          <p:cNvSpPr txBox="1">
            <a:spLocks noGrp="1"/>
          </p:cNvSpPr>
          <p:nvPr>
            <p:ph type="dt" idx="10"/>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4" name="Shape 184"/>
          <p:cNvSpPr txBox="1">
            <a:spLocks noGrp="1"/>
          </p:cNvSpPr>
          <p:nvPr>
            <p:ph type="ftr" idx="11"/>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5" name="Shape 185"/>
          <p:cNvSpPr txBox="1">
            <a:spLocks noGrp="1"/>
          </p:cNvSpPr>
          <p:nvPr>
            <p:ph type="sldNum" idx="12"/>
          </p:nvPr>
        </p:nvSpPr>
        <p:spPr>
          <a:xfrm>
            <a:off x="4648200" y="1600200"/>
            <a:ext cx="4038599" cy="45259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20641139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8" name="Shape 18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89" name="Shape 18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0" name="Shape 19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191" name="Shape 19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2" name="Shape 192"/>
          <p:cNvSpPr txBox="1">
            <a:spLocks noGrp="1"/>
          </p:cNvSpPr>
          <p:nvPr>
            <p:ph type="dt" idx="10"/>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3" name="Shape 193"/>
          <p:cNvSpPr txBox="1">
            <a:spLocks noGrp="1"/>
          </p:cNvSpPr>
          <p:nvPr>
            <p:ph type="ftr" idx="11"/>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4" name="Shape 194"/>
          <p:cNvSpPr txBox="1">
            <a:spLocks noGrp="1"/>
          </p:cNvSpPr>
          <p:nvPr>
            <p:ph type="sldNum" idx="12"/>
          </p:nvPr>
        </p:nvSpPr>
        <p:spPr>
          <a:xfrm>
            <a:off x="4645025" y="2174875"/>
            <a:ext cx="4041774" cy="39512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4854717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7" name="Shape 197"/>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8" name="Shape 198"/>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9" name="Shape 199"/>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23057443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2" name="Shape 20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3" name="Shape 20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04" name="Shape 204"/>
          <p:cNvSpPr txBox="1">
            <a:spLocks noGrp="1"/>
          </p:cNvSpPr>
          <p:nvPr>
            <p:ph type="dt" idx="10"/>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5" name="Shape 205"/>
          <p:cNvSpPr txBox="1">
            <a:spLocks noGrp="1"/>
          </p:cNvSpPr>
          <p:nvPr>
            <p:ph type="ftr" idx="11"/>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6" name="Shape 206"/>
          <p:cNvSpPr txBox="1">
            <a:spLocks noGrp="1"/>
          </p:cNvSpPr>
          <p:nvPr>
            <p:ph type="sldNum" idx="12"/>
          </p:nvPr>
        </p:nvSpPr>
        <p:spPr>
          <a:xfrm>
            <a:off x="457200" y="1435100"/>
            <a:ext cx="3008313" cy="46910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266837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1"/>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8" name="Shape 28"/>
          <p:cNvSpPr txBox="1">
            <a:spLocks noGrp="1"/>
          </p:cNvSpPr>
          <p:nvPr>
            <p:ph type="dt" idx="10"/>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ftr" idx="11"/>
          </p:nvPr>
        </p:nvSpPr>
        <p:spPr>
          <a:xfrm>
            <a:off x="722312" y="2906713"/>
            <a:ext cx="7772400" cy="15001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sldNum" idx="12"/>
          </p:nvPr>
        </p:nvSpPr>
        <p:spPr>
          <a:xfrm>
            <a:off x="722312" y="2906713"/>
            <a:ext cx="7772400" cy="15001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9" name="Shape 209"/>
          <p:cNvSpPr>
            <a:spLocks noGrp="1"/>
          </p:cNvSpPr>
          <p:nvPr>
            <p:ph type="pic" idx="2"/>
          </p:nvPr>
        </p:nvSpPr>
        <p:spPr>
          <a:xfrm>
            <a:off x="1792288" y="612775"/>
            <a:ext cx="5486399" cy="4114800"/>
          </a:xfrm>
          <a:prstGeom prst="rect">
            <a:avLst/>
          </a:prstGeom>
          <a:noFill/>
          <a:ln>
            <a:noFill/>
          </a:ln>
        </p:spPr>
      </p:sp>
      <p:sp>
        <p:nvSpPr>
          <p:cNvPr id="210" name="Shape 21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211" name="Shape 211"/>
          <p:cNvSpPr txBox="1">
            <a:spLocks noGrp="1"/>
          </p:cNvSpPr>
          <p:nvPr>
            <p:ph type="dt" idx="10"/>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2" name="Shape 212"/>
          <p:cNvSpPr txBox="1">
            <a:spLocks noGrp="1"/>
          </p:cNvSpPr>
          <p:nvPr>
            <p:ph type="ftr" idx="11"/>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3" name="Shape 213"/>
          <p:cNvSpPr txBox="1">
            <a:spLocks noGrp="1"/>
          </p:cNvSpPr>
          <p:nvPr>
            <p:ph type="sldNum" idx="12"/>
          </p:nvPr>
        </p:nvSpPr>
        <p:spPr>
          <a:xfrm>
            <a:off x="1792288" y="5367337"/>
            <a:ext cx="5486399" cy="804861"/>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26712061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6" name="Shape 216"/>
          <p:cNvSpPr txBox="1">
            <a:spLocks noGrp="1"/>
          </p:cNvSpPr>
          <p:nvPr>
            <p:ph type="body" idx="1"/>
          </p:nvPr>
        </p:nvSpPr>
        <p:spPr>
          <a:xfrm rot="5400000">
            <a:off x="2956573" y="-286488"/>
            <a:ext cx="4386517" cy="8859103"/>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17" name="Shape 217"/>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8" name="Shape 218"/>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9" name="Shape 219"/>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33296840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2" name="Shape 22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1"/>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23" name="Shape 223"/>
          <p:cNvSpPr txBox="1">
            <a:spLocks noGrp="1"/>
          </p:cNvSpPr>
          <p:nvPr>
            <p:ph type="dt" idx="10"/>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4" name="Shape 224"/>
          <p:cNvSpPr txBox="1">
            <a:spLocks noGrp="1"/>
          </p:cNvSpPr>
          <p:nvPr>
            <p:ph type="ftr" idx="11"/>
          </p:nvPr>
        </p:nvSpPr>
        <p:spPr>
          <a:xfrm>
            <a:off x="457200" y="274637"/>
            <a:ext cx="6019799" cy="585152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5" name="Shape 225"/>
          <p:cNvSpPr txBox="1">
            <a:spLocks noGrp="1"/>
          </p:cNvSpPr>
          <p:nvPr>
            <p:ph type="sldNum" idx="12"/>
          </p:nvPr>
        </p:nvSpPr>
        <p:spPr>
          <a:xfrm>
            <a:off x="457200" y="274637"/>
            <a:ext cx="6019799" cy="585152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a:solidFill>
                  <a:srgbClr val="000000"/>
                </a:solidFill>
              </a:rPr>
              <a:pPr>
                <a:buSzPct val="25000"/>
              </a:pPr>
              <a:t>‹#›</a:t>
            </a:fld>
            <a:endParaRPr lang="en-US">
              <a:solidFill>
                <a:srgbClr val="000000"/>
              </a:solidFill>
            </a:endParaRPr>
          </a:p>
        </p:txBody>
      </p:sp>
    </p:spTree>
    <p:extLst>
      <p:ext uri="{BB962C8B-B14F-4D97-AF65-F5344CB8AC3E}">
        <p14:creationId xmlns:p14="http://schemas.microsoft.com/office/powerpoint/2010/main" val="281754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dt" idx="10"/>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txBox="1">
            <a:spLocks noGrp="1"/>
          </p:cNvSpPr>
          <p:nvPr>
            <p:ph type="ftr" idx="11"/>
          </p:nvPr>
        </p:nvSpPr>
        <p:spPr>
          <a:xfrm>
            <a:off x="4648200" y="1600200"/>
            <a:ext cx="4038599" cy="45259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sldNum" idx="12"/>
          </p:nvPr>
        </p:nvSpPr>
        <p:spPr>
          <a:xfrm>
            <a:off x="4648200" y="1600200"/>
            <a:ext cx="4038599" cy="45259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dt" idx="10"/>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5" name="Shape 45"/>
          <p:cNvSpPr txBox="1">
            <a:spLocks noGrp="1"/>
          </p:cNvSpPr>
          <p:nvPr>
            <p:ph type="ftr" idx="11"/>
          </p:nvPr>
        </p:nvSpPr>
        <p:spPr>
          <a:xfrm>
            <a:off x="4645025" y="2174875"/>
            <a:ext cx="4041774" cy="3951287"/>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sldNum" idx="12"/>
          </p:nvPr>
        </p:nvSpPr>
        <p:spPr>
          <a:xfrm>
            <a:off x="4645025" y="2174875"/>
            <a:ext cx="4041774" cy="3951287"/>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3050"/>
            <a:ext cx="3008313" cy="1162049"/>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1"/>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6" name="Shape 56"/>
          <p:cNvSpPr txBox="1">
            <a:spLocks noGrp="1"/>
          </p:cNvSpPr>
          <p:nvPr>
            <p:ph type="dt" idx="10"/>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7" name="Shape 57"/>
          <p:cNvSpPr txBox="1">
            <a:spLocks noGrp="1"/>
          </p:cNvSpPr>
          <p:nvPr>
            <p:ph type="ftr" idx="11"/>
          </p:nvPr>
        </p:nvSpPr>
        <p:spPr>
          <a:xfrm>
            <a:off x="457200" y="1435100"/>
            <a:ext cx="3008313" cy="4691063"/>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sldNum" idx="12"/>
          </p:nvPr>
        </p:nvSpPr>
        <p:spPr>
          <a:xfrm>
            <a:off x="457200" y="1435100"/>
            <a:ext cx="3008313" cy="4691063"/>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1"/>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a:spLocks noGrp="1"/>
          </p:cNvSpPr>
          <p:nvPr>
            <p:ph type="pic" idx="2"/>
          </p:nvPr>
        </p:nvSpPr>
        <p:spPr>
          <a:xfrm>
            <a:off x="1792288" y="612775"/>
            <a:ext cx="5486399" cy="4114800"/>
          </a:xfrm>
          <a:prstGeom prst="rect">
            <a:avLst/>
          </a:prstGeom>
          <a:noFill/>
          <a:ln>
            <a:noFill/>
          </a:ln>
        </p:spPr>
      </p:sp>
      <p:sp>
        <p:nvSpPr>
          <p:cNvPr id="62" name="Shape 62"/>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1"/>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3" name="Shape 63"/>
          <p:cNvSpPr txBox="1">
            <a:spLocks noGrp="1"/>
          </p:cNvSpPr>
          <p:nvPr>
            <p:ph type="dt" idx="10"/>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4" name="Shape 64"/>
          <p:cNvSpPr txBox="1">
            <a:spLocks noGrp="1"/>
          </p:cNvSpPr>
          <p:nvPr>
            <p:ph type="ftr" idx="11"/>
          </p:nvPr>
        </p:nvSpPr>
        <p:spPr>
          <a:xfrm>
            <a:off x="1792288" y="5367337"/>
            <a:ext cx="5486399" cy="804861"/>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5" name="Shape 65"/>
          <p:cNvSpPr txBox="1">
            <a:spLocks noGrp="1"/>
          </p:cNvSpPr>
          <p:nvPr>
            <p:ph type="sldNum" idx="12"/>
          </p:nvPr>
        </p:nvSpPr>
        <p:spPr>
          <a:xfrm>
            <a:off x="1792288" y="5367337"/>
            <a:ext cx="5486399" cy="804861"/>
          </a:xfrm>
          <a:prstGeom prst="rect">
            <a:avLst/>
          </a:prstGeom>
          <a:noFill/>
          <a:ln>
            <a:noFill/>
          </a:ln>
        </p:spPr>
        <p:txBody>
          <a:bodyPr lIns="0" tIns="0" rIns="0" bIns="0" anchor="t" anchorCtr="1">
            <a:noAutofit/>
          </a:bodyPr>
          <a:lstStyle>
            <a:lvl1pPr marL="0" marR="0" indent="0" algn="l" rtl="0">
              <a:spcBef>
                <a:spcPts val="0"/>
              </a:spcBef>
              <a:buNone/>
              <a:defRPr sz="18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pPr marL="0" lvl="0" indent="0">
                <a:spcBef>
                  <a:spcPts val="0"/>
                </a:spcBef>
                <a:buSzPct val="25000"/>
                <a:buNone/>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1.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1.pn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4.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1260965" y="1237145"/>
            <a:ext cx="7562627" cy="2633100"/>
          </a:xfrm>
          <a:prstGeom prst="rect">
            <a:avLst/>
          </a:prstGeom>
          <a:noFill/>
          <a:ln>
            <a:noFill/>
          </a:ln>
        </p:spPr>
        <p:txBody>
          <a:bodyPr lIns="91425" tIns="91425" rIns="91425" bIns="91425" anchor="b"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 name="Shape 8"/>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p>
            <a:pPr marL="0" lvl="0" indent="0">
              <a:spcBef>
                <a:spcPts val="0"/>
              </a:spcBef>
              <a:buNone/>
            </a:pPr>
            <a:endParaRPr sz="1400" b="0" i="0" u="none" strike="noStrike" cap="none" baseline="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78"/>
        <p:cNvGrpSpPr/>
        <p:nvPr/>
      </p:nvGrpSpPr>
      <p:grpSpPr>
        <a:xfrm>
          <a:off x="0" y="0"/>
          <a:ext cx="0" cy="0"/>
          <a:chOff x="0" y="0"/>
          <a:chExt cx="0" cy="0"/>
        </a:xfrm>
      </p:grpSpPr>
      <p:sp>
        <p:nvSpPr>
          <p:cNvPr id="79" name="Shape 79"/>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p>
            <a:pPr marL="0" lvl="0" indent="0">
              <a:spcBef>
                <a:spcPts val="0"/>
              </a:spcBef>
              <a:buNone/>
            </a:pPr>
            <a:endParaRPr sz="1400" b="0" i="0" u="none" strike="noStrike" cap="none" baseline="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12">
            <a:alphaModFix/>
          </a:blip>
          <a:stretch>
            <a:fillRect/>
          </a:stretch>
        </a:blipFill>
        <a:effectLst/>
      </p:bgPr>
    </p:bg>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53" name="Shape 153"/>
          <p:cNvSpPr txBox="1">
            <a:spLocks noGrp="1"/>
          </p:cNvSpPr>
          <p:nvPr>
            <p:ph type="body" idx="1"/>
          </p:nvPr>
        </p:nvSpPr>
        <p:spPr>
          <a:xfrm>
            <a:off x="720279" y="1949805"/>
            <a:ext cx="8859103" cy="4386517"/>
          </a:xfrm>
          <a:prstGeom prst="rect">
            <a:avLst/>
          </a:prstGeom>
          <a:noFill/>
          <a:ln>
            <a:noFill/>
          </a:ln>
        </p:spPr>
        <p:txBody>
          <a:bodyPr lIns="91425" tIns="91425" rIns="91425" bIns="91425" anchor="t" anchorCtr="1"/>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54" name="Shape 154"/>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5" name="Shape 155"/>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6" name="Shape 156"/>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p>
            <a:pPr marL="0" lvl="0" indent="0">
              <a:spcBef>
                <a:spcPts val="0"/>
              </a:spcBef>
              <a:buNone/>
            </a:pPr>
            <a:endParaRPr sz="1400" b="0" i="0" u="none" strike="noStrike" cap="none" baseline="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1">
          <a:blip r:embed="rId12">
            <a:alphaModFix/>
          </a:blip>
          <a:stretch>
            <a:fillRect/>
          </a:stretch>
        </a:blipFill>
        <a:effectLst/>
      </p:bgPr>
    </p:bg>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720279" y="684266"/>
            <a:ext cx="8463307" cy="1023879"/>
          </a:xfrm>
          <a:prstGeom prst="rect">
            <a:avLst/>
          </a:prstGeom>
          <a:noFill/>
          <a:ln>
            <a:noFill/>
          </a:ln>
        </p:spPr>
        <p:txBody>
          <a:bodyPr lIns="91425" tIns="91425" rIns="91425" bIns="91425" anchor="ctr" anchorCtr="1"/>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53" name="Shape 153"/>
          <p:cNvSpPr txBox="1">
            <a:spLocks noGrp="1"/>
          </p:cNvSpPr>
          <p:nvPr>
            <p:ph type="body" idx="1"/>
          </p:nvPr>
        </p:nvSpPr>
        <p:spPr>
          <a:xfrm>
            <a:off x="720279" y="1949805"/>
            <a:ext cx="8859103" cy="4386517"/>
          </a:xfrm>
          <a:prstGeom prst="rect">
            <a:avLst/>
          </a:prstGeom>
          <a:noFill/>
          <a:ln>
            <a:noFill/>
          </a:ln>
        </p:spPr>
        <p:txBody>
          <a:bodyPr lIns="91425" tIns="91425" rIns="91425" bIns="91425" anchor="t" anchorCtr="1"/>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54" name="Shape 154"/>
          <p:cNvSpPr txBox="1">
            <a:spLocks noGrp="1"/>
          </p:cNvSpPr>
          <p:nvPr>
            <p:ph type="dt" idx="10"/>
          </p:nvPr>
        </p:nvSpPr>
        <p:spPr>
          <a:xfrm>
            <a:off x="540210" y="6321192"/>
            <a:ext cx="2349197"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5" name="Shape 155"/>
          <p:cNvSpPr txBox="1">
            <a:spLocks noGrp="1"/>
          </p:cNvSpPr>
          <p:nvPr>
            <p:ph type="ftr" idx="11"/>
          </p:nvPr>
        </p:nvSpPr>
        <p:spPr>
          <a:xfrm>
            <a:off x="3268638" y="6349641"/>
            <a:ext cx="3196244" cy="521485"/>
          </a:xfrm>
          <a:prstGeom prst="rect">
            <a:avLst/>
          </a:prstGeom>
          <a:noFill/>
          <a:ln>
            <a:noFill/>
          </a:ln>
        </p:spPr>
        <p:txBody>
          <a:bodyPr lIns="91425" tIns="91425" rIns="91425" bIns="91425" anchor="t" anchorCtr="1"/>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6" name="Shape 156"/>
          <p:cNvSpPr txBox="1">
            <a:spLocks noGrp="1"/>
          </p:cNvSpPr>
          <p:nvPr>
            <p:ph type="sldNum" idx="12"/>
          </p:nvPr>
        </p:nvSpPr>
        <p:spPr>
          <a:xfrm>
            <a:off x="6834032" y="6349641"/>
            <a:ext cx="2349197" cy="521485"/>
          </a:xfrm>
          <a:prstGeom prst="rect">
            <a:avLst/>
          </a:prstGeom>
          <a:noFill/>
          <a:ln>
            <a:noFill/>
          </a:ln>
        </p:spPr>
        <p:txBody>
          <a:bodyPr lIns="0" tIns="0" rIns="0" bIns="0" anchor="t" anchorCtr="1">
            <a:noAutofit/>
          </a:bodyPr>
          <a:lstStyle/>
          <a:p>
            <a:endParaRPr>
              <a:latin typeface="Times New Roman"/>
              <a:ea typeface="Times New Roman"/>
              <a:cs typeface="Times New Roman"/>
              <a:sym typeface="Times New Roman"/>
            </a:endParaRPr>
          </a:p>
        </p:txBody>
      </p:sp>
    </p:spTree>
    <p:extLst>
      <p:ext uri="{BB962C8B-B14F-4D97-AF65-F5344CB8AC3E}">
        <p14:creationId xmlns:p14="http://schemas.microsoft.com/office/powerpoint/2010/main" val="1436812408"/>
      </p:ext>
    </p:extLst>
  </p:cSld>
  <p:clrMap bg1="lt1" tx1="dk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3.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50"/>
        <p:cNvGrpSpPr/>
        <p:nvPr/>
      </p:nvGrpSpPr>
      <p:grpSpPr>
        <a:xfrm>
          <a:off x="0" y="0"/>
          <a:ext cx="0" cy="0"/>
          <a:chOff x="0" y="0"/>
          <a:chExt cx="0" cy="0"/>
        </a:xfrm>
      </p:grpSpPr>
      <p:sp>
        <p:nvSpPr>
          <p:cNvPr id="351" name="Shape 351"/>
          <p:cNvSpPr txBox="1">
            <a:spLocks noGrp="1"/>
          </p:cNvSpPr>
          <p:nvPr>
            <p:ph type="title"/>
          </p:nvPr>
        </p:nvSpPr>
        <p:spPr>
          <a:xfrm>
            <a:off x="721420" y="1405161"/>
            <a:ext cx="9215501" cy="841296"/>
          </a:xfrm>
          <a:prstGeom prst="rect">
            <a:avLst/>
          </a:prstGeom>
          <a:noFill/>
          <a:ln>
            <a:noFill/>
          </a:ln>
        </p:spPr>
        <p:txBody>
          <a:bodyPr lIns="0" tIns="0" rIns="0" bIns="0" anchor="b" anchorCtr="1">
            <a:noAutofit/>
          </a:bodyPr>
          <a:lstStyle/>
          <a:p>
            <a:pPr marL="0" marR="0" lvl="0" indent="0" algn="ctr" rtl="0">
              <a:lnSpc>
                <a:spcPct val="100000"/>
              </a:lnSpc>
              <a:spcBef>
                <a:spcPts val="0"/>
              </a:spcBef>
              <a:spcAft>
                <a:spcPts val="0"/>
              </a:spcAft>
              <a:buClr>
                <a:srgbClr val="000000"/>
              </a:buClr>
              <a:buSzPct val="25000"/>
              <a:buFont typeface="Arial"/>
              <a:buNone/>
            </a:pPr>
            <a:r>
              <a:rPr lang="en-US" sz="1800" b="0" i="0" u="none" strike="noStrike" cap="none" baseline="0" dirty="0">
                <a:solidFill>
                  <a:srgbClr val="000000"/>
                </a:solidFill>
                <a:latin typeface="Arial Black" pitchFamily="34" charset="0"/>
                <a:sym typeface="Arial"/>
              </a:rPr>
              <a:t>ASSOCIATION OF INDIAN UNIVERSITIES	</a:t>
            </a:r>
            <a:br>
              <a:rPr lang="en-US" sz="1800" b="0" i="0" u="none" strike="noStrike" cap="none" baseline="0" dirty="0">
                <a:solidFill>
                  <a:srgbClr val="000000"/>
                </a:solidFill>
                <a:latin typeface="Arial Black" pitchFamily="34" charset="0"/>
                <a:sym typeface="Arial"/>
              </a:rPr>
            </a:br>
            <a:r>
              <a:rPr lang="en-US" sz="1800" b="0" i="0" u="none" strike="noStrike" cap="none" baseline="0" dirty="0">
                <a:solidFill>
                  <a:srgbClr val="000000"/>
                </a:solidFill>
                <a:latin typeface="Arial Black" pitchFamily="34" charset="0"/>
                <a:sym typeface="Arial"/>
              </a:rPr>
              <a:t>East Zone Vice Chancellors’</a:t>
            </a:r>
            <a:br>
              <a:rPr lang="en-US" sz="1800" b="0" i="0" u="none" strike="noStrike" cap="none" baseline="0" dirty="0">
                <a:solidFill>
                  <a:srgbClr val="000000"/>
                </a:solidFill>
                <a:latin typeface="Arial Black" pitchFamily="34" charset="0"/>
                <a:sym typeface="Arial"/>
              </a:rPr>
            </a:br>
            <a:r>
              <a:rPr lang="en-US" sz="1800" b="0" i="0" u="none" strike="noStrike" cap="none" baseline="0" dirty="0">
                <a:solidFill>
                  <a:srgbClr val="000000"/>
                </a:solidFill>
                <a:latin typeface="Arial Black" pitchFamily="34" charset="0"/>
                <a:sym typeface="Arial"/>
              </a:rPr>
              <a:t>Meet- 2022-23</a:t>
            </a:r>
            <a:br>
              <a:rPr lang="en-US" sz="1800" b="0" i="0" u="none" strike="noStrike" cap="none" baseline="0" dirty="0">
                <a:solidFill>
                  <a:srgbClr val="000000"/>
                </a:solidFill>
                <a:latin typeface="Arial Black" pitchFamily="34" charset="0"/>
                <a:sym typeface="Arial"/>
              </a:rPr>
            </a:br>
            <a:r>
              <a:rPr lang="en-US" sz="1800" b="0" i="0" u="none" strike="noStrike" cap="none" baseline="0" dirty="0">
                <a:solidFill>
                  <a:srgbClr val="000000"/>
                </a:solidFill>
                <a:latin typeface="Arial Black" pitchFamily="34" charset="0"/>
                <a:sym typeface="Arial"/>
              </a:rPr>
              <a:t>13-14 December 2022</a:t>
            </a:r>
            <a:br>
              <a:rPr lang="en-US" sz="1800" b="0" i="0" u="none" strike="noStrike" cap="none" baseline="0" dirty="0">
                <a:solidFill>
                  <a:srgbClr val="000000"/>
                </a:solidFill>
                <a:latin typeface="Arial Black" pitchFamily="34" charset="0"/>
                <a:sym typeface="Arial"/>
              </a:rPr>
            </a:br>
            <a:r>
              <a:rPr lang="en-US" sz="1800" b="0" i="0" u="none" strike="noStrike" cap="none" baseline="0" dirty="0">
                <a:solidFill>
                  <a:srgbClr val="000000"/>
                </a:solidFill>
                <a:latin typeface="Arial Black" pitchFamily="34" charset="0"/>
                <a:sym typeface="Arial"/>
              </a:rPr>
              <a:t>ICFAI UNIVERSITY, </a:t>
            </a:r>
            <a:r>
              <a:rPr lang="en-US" sz="1800" b="0" i="0" u="none" strike="noStrike" cap="none" baseline="0" dirty="0">
                <a:latin typeface="Arial Black" pitchFamily="34" charset="0"/>
                <a:sym typeface="Arial"/>
              </a:rPr>
              <a:t>SIKKIM</a:t>
            </a:r>
          </a:p>
        </p:txBody>
      </p:sp>
      <p:sp>
        <p:nvSpPr>
          <p:cNvPr id="352" name="Shape 352"/>
          <p:cNvSpPr txBox="1">
            <a:spLocks noGrp="1"/>
          </p:cNvSpPr>
          <p:nvPr>
            <p:ph type="subTitle" idx="1"/>
          </p:nvPr>
        </p:nvSpPr>
        <p:spPr>
          <a:xfrm>
            <a:off x="1260586" y="2701305"/>
            <a:ext cx="7562627" cy="3937640"/>
          </a:xfrm>
          <a:prstGeom prst="rect">
            <a:avLst/>
          </a:prstGeom>
          <a:noFill/>
          <a:ln>
            <a:noFill/>
          </a:ln>
        </p:spPr>
        <p:txBody>
          <a:bodyPr lIns="0" tIns="0" rIns="0" bIns="0" anchor="t" anchorCtr="1">
            <a:noAutofit/>
          </a:bodyPr>
          <a:lstStyle/>
          <a:p>
            <a:pPr lvl="0" algn="ctr">
              <a:buClr>
                <a:srgbClr val="000000"/>
              </a:buClr>
              <a:buSzPct val="100000"/>
            </a:pPr>
            <a:endParaRPr lang="en-US" sz="2400" b="1" i="1" dirty="0">
              <a:solidFill>
                <a:srgbClr val="7030A0"/>
              </a:solidFill>
              <a:latin typeface="Times New Roman" pitchFamily="18" charset="0"/>
              <a:cs typeface="Times New Roman" pitchFamily="18" charset="0"/>
            </a:endParaRPr>
          </a:p>
          <a:p>
            <a:pPr lvl="0" algn="ctr">
              <a:buClr>
                <a:srgbClr val="000000"/>
              </a:buClr>
              <a:buSzPct val="100000"/>
            </a:pPr>
            <a:r>
              <a:rPr lang="en-US" sz="2200" b="0" i="1" u="none" strike="noStrike" cap="none" baseline="0" dirty="0">
                <a:solidFill>
                  <a:srgbClr val="C00000"/>
                </a:solidFill>
                <a:latin typeface="Arial Black" pitchFamily="34" charset="0"/>
                <a:sym typeface="Arial"/>
              </a:rPr>
              <a:t>INNOVATIVE</a:t>
            </a:r>
            <a:r>
              <a:rPr lang="en-US" sz="2200" b="0" i="1" u="none" strike="noStrike" cap="none" dirty="0">
                <a:solidFill>
                  <a:srgbClr val="C00000"/>
                </a:solidFill>
                <a:latin typeface="Arial Black" pitchFamily="34" charset="0"/>
                <a:sym typeface="Arial"/>
              </a:rPr>
              <a:t> PEDAGOGY &amp; LIFELONG LEARNING</a:t>
            </a:r>
            <a:endParaRPr lang="en-US" sz="2200" b="1" i="1" dirty="0">
              <a:solidFill>
                <a:srgbClr val="7030A0"/>
              </a:solidFill>
              <a:latin typeface="Times New Roman" pitchFamily="18" charset="0"/>
              <a:cs typeface="Times New Roman" pitchFamily="18" charset="0"/>
            </a:endParaRPr>
          </a:p>
          <a:p>
            <a:pPr lvl="0" algn="ctr">
              <a:buClr>
                <a:srgbClr val="000000"/>
              </a:buClr>
              <a:buSzPct val="100000"/>
            </a:pPr>
            <a:endParaRPr lang="en-US" sz="2400" b="1" i="1" dirty="0">
              <a:solidFill>
                <a:srgbClr val="7030A0"/>
              </a:solidFill>
              <a:latin typeface="Times New Roman" pitchFamily="18" charset="0"/>
              <a:cs typeface="Times New Roman" pitchFamily="18" charset="0"/>
            </a:endParaRPr>
          </a:p>
          <a:p>
            <a:pPr lvl="0" algn="ctr">
              <a:buClr>
                <a:srgbClr val="000000"/>
              </a:buClr>
              <a:buSzPct val="100000"/>
            </a:pPr>
            <a:r>
              <a:rPr lang="en-US" sz="2400" b="1" i="1" dirty="0">
                <a:solidFill>
                  <a:srgbClr val="7030A0"/>
                </a:solidFill>
                <a:latin typeface="Times New Roman" pitchFamily="18" charset="0"/>
                <a:cs typeface="Times New Roman" pitchFamily="18" charset="0"/>
              </a:rPr>
              <a:t>A Presentation  by  </a:t>
            </a:r>
            <a:endParaRPr lang="en-US" sz="2400" i="1" dirty="0">
              <a:solidFill>
                <a:srgbClr val="7030A0"/>
              </a:solidFill>
              <a:latin typeface="Times New Roman" pitchFamily="18" charset="0"/>
              <a:cs typeface="Times New Roman" pitchFamily="18" charset="0"/>
            </a:endParaRPr>
          </a:p>
          <a:p>
            <a:pPr lvl="0" algn="ctr">
              <a:buClr>
                <a:srgbClr val="000000"/>
              </a:buClr>
              <a:buSzPct val="100000"/>
            </a:pPr>
            <a:endParaRPr lang="en-US" sz="2400" i="1" dirty="0">
              <a:latin typeface="Times New Roman" pitchFamily="18" charset="0"/>
              <a:cs typeface="Times New Roman" pitchFamily="18" charset="0"/>
            </a:endParaRPr>
          </a:p>
          <a:p>
            <a:pPr lvl="0" algn="ctr">
              <a:buClr>
                <a:srgbClr val="000000"/>
              </a:buClr>
              <a:buSzPct val="100000"/>
            </a:pPr>
            <a:r>
              <a:rPr lang="en-US" sz="2400" b="1" dirty="0">
                <a:latin typeface="Arial Black" pitchFamily="34" charset="0"/>
                <a:cs typeface="Aharoni" pitchFamily="2" charset="-79"/>
              </a:rPr>
              <a:t>Prof. Ganga Prasad </a:t>
            </a:r>
            <a:r>
              <a:rPr lang="en-US" sz="2400" b="1" dirty="0" err="1">
                <a:latin typeface="Arial Black" pitchFamily="34" charset="0"/>
                <a:cs typeface="Aharoni" pitchFamily="2" charset="-79"/>
              </a:rPr>
              <a:t>Prasain</a:t>
            </a:r>
            <a:endParaRPr lang="en-US" sz="2400" b="1" dirty="0">
              <a:latin typeface="Arial Black" pitchFamily="34" charset="0"/>
              <a:cs typeface="Aharoni" pitchFamily="2" charset="-79"/>
            </a:endParaRPr>
          </a:p>
          <a:p>
            <a:pPr lvl="0" algn="ctr">
              <a:buClr>
                <a:srgbClr val="000000"/>
              </a:buClr>
              <a:buSzPct val="100000"/>
            </a:pPr>
            <a:r>
              <a:rPr lang="en-US" sz="2400" b="1" dirty="0">
                <a:latin typeface="Arial Black" pitchFamily="34" charset="0"/>
                <a:cs typeface="Aharoni" pitchFamily="2" charset="-79"/>
              </a:rPr>
              <a:t>Vice Chancellor</a:t>
            </a:r>
          </a:p>
          <a:p>
            <a:pPr lvl="0" algn="ctr">
              <a:buClr>
                <a:srgbClr val="000000"/>
              </a:buClr>
              <a:buSzPct val="100000"/>
            </a:pPr>
            <a:r>
              <a:rPr lang="en-US" sz="2400" b="1" dirty="0">
                <a:latin typeface="Arial Black" pitchFamily="34" charset="0"/>
                <a:cs typeface="Aharoni" pitchFamily="2" charset="-79"/>
              </a:rPr>
              <a:t>Tripura University </a:t>
            </a:r>
          </a:p>
          <a:p>
            <a:pPr lvl="0" algn="ctr">
              <a:buClr>
                <a:srgbClr val="000000"/>
              </a:buClr>
              <a:buSzPct val="100000"/>
            </a:pPr>
            <a:r>
              <a:rPr lang="en-US" sz="2400" b="1" dirty="0">
                <a:latin typeface="Arial Black" pitchFamily="34" charset="0"/>
                <a:cs typeface="Aharoni" pitchFamily="2" charset="-79"/>
              </a:rPr>
              <a:t>(A Central University)</a:t>
            </a:r>
          </a:p>
          <a:p>
            <a:pPr lvl="0" algn="ctr">
              <a:buClr>
                <a:srgbClr val="000000"/>
              </a:buClr>
              <a:buSzPct val="100000"/>
            </a:pPr>
            <a:r>
              <a:rPr lang="en-US" sz="2400" b="1" dirty="0">
                <a:latin typeface="Arial Black" pitchFamily="34" charset="0"/>
                <a:cs typeface="Aharoni" pitchFamily="2" charset="-79"/>
              </a:rPr>
              <a:t>Tripura, India </a:t>
            </a:r>
            <a:endParaRPr lang="en-US" sz="2400" dirty="0">
              <a:latin typeface="Arial Black" pitchFamily="34" charset="0"/>
              <a:cs typeface="Aharoni" pitchFamily="2" charset="-79"/>
            </a:endParaRPr>
          </a:p>
        </p:txBody>
      </p:sp>
      <p:graphicFrame>
        <p:nvGraphicFramePr>
          <p:cNvPr id="2" name="Table 2">
            <a:extLst>
              <a:ext uri="{FF2B5EF4-FFF2-40B4-BE49-F238E27FC236}">
                <a16:creationId xmlns:a16="http://schemas.microsoft.com/office/drawing/2014/main" id="{870664D9-B5F3-F485-5433-0AB0A69242F3}"/>
              </a:ext>
            </a:extLst>
          </p:cNvPr>
          <p:cNvGraphicFramePr>
            <a:graphicFrameLocks noGrp="1"/>
          </p:cNvGraphicFramePr>
          <p:nvPr>
            <p:extLst>
              <p:ext uri="{D42A27DB-BD31-4B8C-83A1-F6EECF244321}">
                <p14:modId xmlns:p14="http://schemas.microsoft.com/office/powerpoint/2010/main" val="3355618449"/>
              </p:ext>
            </p:extLst>
          </p:nvPr>
        </p:nvGraphicFramePr>
        <p:xfrm>
          <a:off x="1513508" y="685081"/>
          <a:ext cx="7200799" cy="1800200"/>
        </p:xfrm>
        <a:graphic>
          <a:graphicData uri="http://schemas.openxmlformats.org/drawingml/2006/table">
            <a:tbl>
              <a:tblPr firstRow="1" bandRow="1"/>
              <a:tblGrid>
                <a:gridCol w="7200799">
                  <a:extLst>
                    <a:ext uri="{9D8B030D-6E8A-4147-A177-3AD203B41FA5}">
                      <a16:colId xmlns:a16="http://schemas.microsoft.com/office/drawing/2014/main" val="3321438559"/>
                    </a:ext>
                  </a:extLst>
                </a:gridCol>
              </a:tblGrid>
              <a:tr h="1800200">
                <a:tc>
                  <a:txBody>
                    <a:bodyPr/>
                    <a:lstStyle/>
                    <a:p>
                      <a:endParaRPr lang="en-IN" dirty="0"/>
                    </a:p>
                    <a:p>
                      <a:endParaRPr lang="en-IN" dirty="0"/>
                    </a:p>
                    <a:p>
                      <a:endParaRPr lang="en-IN" dirty="0"/>
                    </a:p>
                    <a:p>
                      <a:endParaRPr lang="en-IN" dirty="0"/>
                    </a:p>
                    <a:p>
                      <a:endParaRPr lang="en-IN" dirty="0"/>
                    </a:p>
                    <a:p>
                      <a:endParaRPr lang="en-IN" dirty="0"/>
                    </a:p>
                    <a:p>
                      <a:endParaRPr lang="en-IN" dirty="0"/>
                    </a:p>
                    <a:p>
                      <a:endParaRPr lang="en-IN" dirty="0"/>
                    </a:p>
                  </a:txBody>
                  <a:tcPr/>
                </a:tc>
                <a:extLst>
                  <a:ext uri="{0D108BD9-81ED-4DB2-BD59-A6C34878D82A}">
                    <a16:rowId xmlns:a16="http://schemas.microsoft.com/office/drawing/2014/main" val="1222604160"/>
                  </a:ext>
                </a:extLst>
              </a:tr>
            </a:tbl>
          </a:graphicData>
        </a:graphic>
      </p:graphicFrame>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2533"/>
            <a:ext cx="7772400" cy="4786346"/>
          </a:xfrm>
        </p:spPr>
        <p:txBody>
          <a:bodyPr/>
          <a:lstStyle/>
          <a:p>
            <a:pPr>
              <a:lnSpc>
                <a:spcPct val="150000"/>
              </a:lnSpc>
            </a:pPr>
            <a:br>
              <a:rPr lang="en-US" sz="2400" b="1" dirty="0"/>
            </a:br>
            <a:r>
              <a:rPr lang="en-US" sz="2400" b="1" dirty="0"/>
              <a:t>“ It is only when our universities will be able  to produce a generation  of innovators not initiators, planners not paper pushers, job creators ,not job seekers  and original thinkers and not routine followers, only then our university graduates can confidently echo the statement of the great French  Philosopher Descartes “Cogito, ergo sum “or “I think, therefore I am “and transform  our society into a vibrate ,dynamic and living society .As has been well said ,”I” in India should stand for “Innovation” and not “Imitation”</a:t>
            </a:r>
            <a:br>
              <a:rPr lang="en-IN" sz="2400" b="1" dirty="0"/>
            </a:br>
            <a:endParaRPr lang="en-IN" sz="2400" b="1" dirty="0"/>
          </a:p>
        </p:txBody>
      </p:sp>
    </p:spTree>
    <p:extLst>
      <p:ext uri="{BB962C8B-B14F-4D97-AF65-F5344CB8AC3E}">
        <p14:creationId xmlns:p14="http://schemas.microsoft.com/office/powerpoint/2010/main" val="206798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81"/>
        <p:cNvGrpSpPr/>
        <p:nvPr/>
      </p:nvGrpSpPr>
      <p:grpSpPr>
        <a:xfrm>
          <a:off x="0" y="0"/>
          <a:ext cx="0" cy="0"/>
          <a:chOff x="0" y="0"/>
          <a:chExt cx="0" cy="0"/>
        </a:xfrm>
      </p:grpSpPr>
      <p:sp>
        <p:nvSpPr>
          <p:cNvPr id="383" name="Shape 383"/>
          <p:cNvSpPr txBox="1">
            <a:spLocks noGrp="1"/>
          </p:cNvSpPr>
          <p:nvPr>
            <p:ph type="body" idx="1"/>
          </p:nvPr>
        </p:nvSpPr>
        <p:spPr>
          <a:xfrm>
            <a:off x="720279" y="1949805"/>
            <a:ext cx="8859103" cy="4386517"/>
          </a:xfrm>
          <a:prstGeom prst="rect">
            <a:avLst/>
          </a:prstGeom>
          <a:noFill/>
          <a:ln>
            <a:noFill/>
          </a:ln>
        </p:spPr>
        <p:txBody>
          <a:bodyPr lIns="0" tIns="0" rIns="0" bIns="0" anchor="t" anchorCtr="1">
            <a:noAutofit/>
          </a:bodyPr>
          <a:lstStyle/>
          <a:p>
            <a:pPr marL="0" marR="0" lvl="0" indent="0" algn="l" rtl="0">
              <a:lnSpc>
                <a:spcPct val="100000"/>
              </a:lnSpc>
              <a:spcBef>
                <a:spcPts val="0"/>
              </a:spcBef>
              <a:spcAft>
                <a:spcPts val="0"/>
              </a:spcAft>
              <a:buClr>
                <a:schemeClr val="dk1"/>
              </a:buClr>
              <a:buFont typeface="Arial"/>
              <a:buNone/>
            </a:pPr>
            <a:endParaRPr sz="3200" b="0" i="0" u="none" strike="noStrike" cap="none" baseline="0">
              <a:solidFill>
                <a:srgbClr val="000000"/>
              </a:solidFill>
              <a:latin typeface="Arial"/>
              <a:ea typeface="Arial"/>
              <a:cs typeface="Arial"/>
              <a:sym typeface="Arial"/>
            </a:endParaRPr>
          </a:p>
          <a:p>
            <a:pPr marL="0" marR="0" lvl="0" indent="0" algn="ctr" rtl="0">
              <a:lnSpc>
                <a:spcPct val="100000"/>
              </a:lnSpc>
              <a:spcBef>
                <a:spcPts val="1416"/>
              </a:spcBef>
              <a:spcAft>
                <a:spcPts val="1416"/>
              </a:spcAft>
              <a:buClr>
                <a:srgbClr val="000000"/>
              </a:buClr>
              <a:buSzPct val="25000"/>
              <a:buFont typeface="Arial"/>
              <a:buNone/>
            </a:pPr>
            <a:r>
              <a:rPr lang="en-US" sz="3200" b="0" i="0" u="none" strike="noStrike" cap="none" baseline="0" dirty="0">
                <a:solidFill>
                  <a:srgbClr val="000000"/>
                </a:solidFill>
                <a:latin typeface="Arial"/>
                <a:ea typeface="Arial"/>
                <a:cs typeface="Arial"/>
                <a:sym typeface="Arial"/>
              </a:rPr>
              <a:t>        </a:t>
            </a:r>
            <a:r>
              <a:rPr lang="en-US" sz="3200" b="1" i="0" u="none" strike="noStrike" cap="none" baseline="0" dirty="0">
                <a:solidFill>
                  <a:srgbClr val="000000"/>
                </a:solidFill>
                <a:latin typeface="Arial"/>
                <a:ea typeface="Arial"/>
                <a:cs typeface="Arial"/>
                <a:sym typeface="Arial"/>
              </a:rPr>
              <a:t>Why creative </a:t>
            </a:r>
            <a:r>
              <a:rPr lang="en-US" sz="3200" b="1" dirty="0"/>
              <a:t>students</a:t>
            </a:r>
            <a:r>
              <a:rPr lang="en-US" sz="3200" b="1" i="0" u="none" strike="noStrike" cap="none" baseline="0" dirty="0">
                <a:solidFill>
                  <a:srgbClr val="000000"/>
                </a:solidFill>
                <a:latin typeface="Arial"/>
                <a:ea typeface="Arial"/>
                <a:cs typeface="Arial"/>
                <a:sym typeface="Arial"/>
              </a:rPr>
              <a:t> should be identified?</a:t>
            </a:r>
          </a:p>
        </p:txBody>
      </p:sp>
      <p:pic>
        <p:nvPicPr>
          <p:cNvPr id="2050" name="Picture 2" descr="C:\Users\WINDOWS\Desktop\Creativity 303\Idetification.jpg"/>
          <p:cNvPicPr>
            <a:picLocks noChangeAspect="1" noChangeArrowheads="1"/>
          </p:cNvPicPr>
          <p:nvPr/>
        </p:nvPicPr>
        <p:blipFill>
          <a:blip r:embed="rId4"/>
          <a:srcRect/>
          <a:stretch>
            <a:fillRect/>
          </a:stretch>
        </p:blipFill>
        <p:spPr bwMode="auto">
          <a:xfrm>
            <a:off x="4970462" y="3924301"/>
            <a:ext cx="3786214" cy="2500330"/>
          </a:xfrm>
          <a:prstGeom prst="rect">
            <a:avLst/>
          </a:prstGeom>
          <a:noFill/>
        </p:spPr>
      </p:pic>
      <p:pic>
        <p:nvPicPr>
          <p:cNvPr id="5" name="Shape 377"/>
          <p:cNvPicPr preferRelativeResize="0"/>
          <p:nvPr/>
        </p:nvPicPr>
        <p:blipFill rotWithShape="1">
          <a:blip r:embed="rId5">
            <a:alphaModFix/>
          </a:blip>
          <a:srcRect/>
          <a:stretch/>
        </p:blipFill>
        <p:spPr>
          <a:xfrm>
            <a:off x="541306" y="3995739"/>
            <a:ext cx="4214842" cy="2586496"/>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87"/>
        <p:cNvGrpSpPr/>
        <p:nvPr/>
      </p:nvGrpSpPr>
      <p:grpSpPr>
        <a:xfrm>
          <a:off x="0" y="0"/>
          <a:ext cx="0" cy="0"/>
          <a:chOff x="0" y="0"/>
          <a:chExt cx="0" cy="0"/>
        </a:xfrm>
      </p:grpSpPr>
      <p:sp>
        <p:nvSpPr>
          <p:cNvPr id="389" name="Shape 389"/>
          <p:cNvSpPr txBox="1">
            <a:spLocks noGrp="1"/>
          </p:cNvSpPr>
          <p:nvPr>
            <p:ph type="body" idx="1"/>
          </p:nvPr>
        </p:nvSpPr>
        <p:spPr>
          <a:xfrm>
            <a:off x="720279" y="1949805"/>
            <a:ext cx="8859103" cy="4386517"/>
          </a:xfrm>
          <a:prstGeom prst="rect">
            <a:avLst/>
          </a:prstGeom>
          <a:noFill/>
          <a:ln>
            <a:noFill/>
          </a:ln>
        </p:spPr>
        <p:txBody>
          <a:bodyPr lIns="0" tIns="0" rIns="0" bIns="0" anchor="t" anchorCtr="1">
            <a:noAutofit/>
          </a:bodyPr>
          <a:lstStyle/>
          <a:p>
            <a:pPr marL="0" marR="0" lvl="0" indent="0" algn="l" rtl="0">
              <a:lnSpc>
                <a:spcPct val="100000"/>
              </a:lnSpc>
              <a:spcBef>
                <a:spcPts val="0"/>
              </a:spcBef>
              <a:spcAft>
                <a:spcPts val="0"/>
              </a:spcAft>
              <a:buClr>
                <a:schemeClr val="dk1"/>
              </a:buClr>
              <a:buFont typeface="Arial"/>
              <a:buNone/>
            </a:pPr>
            <a:endParaRPr sz="3200" b="0" i="0" u="none" strike="noStrike" cap="none" baseline="0" dirty="0">
              <a:solidFill>
                <a:srgbClr val="000000"/>
              </a:solidFill>
              <a:latin typeface="Arial"/>
              <a:ea typeface="Arial"/>
              <a:cs typeface="Arial"/>
              <a:sym typeface="Arial"/>
            </a:endParaRPr>
          </a:p>
          <a:p>
            <a:pPr marL="0" marR="0" lvl="0" indent="0" algn="l" rtl="0">
              <a:lnSpc>
                <a:spcPct val="100000"/>
              </a:lnSpc>
              <a:spcBef>
                <a:spcPts val="1416"/>
              </a:spcBef>
              <a:spcAft>
                <a:spcPts val="1416"/>
              </a:spcAft>
              <a:buClr>
                <a:srgbClr val="000000"/>
              </a:buClr>
              <a:buSzPct val="25000"/>
              <a:buFont typeface="Arial"/>
              <a:buNone/>
            </a:pPr>
            <a:r>
              <a:rPr lang="en-US" sz="3200" b="1" i="0" u="none" strike="noStrike" cap="none" baseline="0" dirty="0">
                <a:solidFill>
                  <a:srgbClr val="000000"/>
                </a:solidFill>
                <a:latin typeface="Arial"/>
                <a:ea typeface="Arial"/>
                <a:cs typeface="Arial"/>
                <a:sym typeface="Arial"/>
              </a:rPr>
              <a:t>Creative people are the backbone of progress of any society &amp; development of nation.</a:t>
            </a:r>
          </a:p>
        </p:txBody>
      </p:sp>
      <p:pic>
        <p:nvPicPr>
          <p:cNvPr id="1026" name="Picture 2" descr="C:\Users\WINDOWS\Desktop\Creativity 303\progress.jpg"/>
          <p:cNvPicPr>
            <a:picLocks noChangeAspect="1" noChangeArrowheads="1"/>
          </p:cNvPicPr>
          <p:nvPr/>
        </p:nvPicPr>
        <p:blipFill>
          <a:blip r:embed="rId4"/>
          <a:srcRect/>
          <a:stretch>
            <a:fillRect/>
          </a:stretch>
        </p:blipFill>
        <p:spPr bwMode="auto">
          <a:xfrm>
            <a:off x="2898760" y="4495805"/>
            <a:ext cx="3357586" cy="1928826"/>
          </a:xfrm>
          <a:prstGeom prst="rect">
            <a:avLst/>
          </a:prstGeom>
          <a:noFill/>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09591"/>
            <a:ext cx="8713818" cy="3000396"/>
          </a:xfrm>
        </p:spPr>
        <p:txBody>
          <a:bodyPr/>
          <a:lstStyle/>
          <a:p>
            <a:r>
              <a:rPr lang="en-US" sz="2800" b="1" dirty="0"/>
              <a:t>THE EXISTING ECONOMIC SCENARIO</a:t>
            </a:r>
            <a:br>
              <a:rPr lang="en-IN" sz="2000" b="1" dirty="0"/>
            </a:br>
            <a:r>
              <a:rPr lang="en-US" sz="2400" b="1" dirty="0"/>
              <a:t>India has excellent progress in </a:t>
            </a:r>
            <a:br>
              <a:rPr lang="en-IN" sz="2000" b="1" dirty="0"/>
            </a:br>
            <a:r>
              <a:rPr lang="en-US" sz="2000" b="1" dirty="0"/>
              <a:t>Agriculture</a:t>
            </a:r>
            <a:br>
              <a:rPr lang="en-IN" sz="2000" b="1" dirty="0"/>
            </a:br>
            <a:r>
              <a:rPr lang="en-US" sz="2000" b="1" dirty="0"/>
              <a:t>Space </a:t>
            </a:r>
            <a:br>
              <a:rPr lang="en-IN" sz="2000" b="1" dirty="0"/>
            </a:br>
            <a:r>
              <a:rPr lang="en-US" sz="2000" b="1" dirty="0"/>
              <a:t>Atomic Energy, Electronic Information technology</a:t>
            </a:r>
            <a:br>
              <a:rPr lang="en-IN" sz="2000" b="1" dirty="0"/>
            </a:br>
            <a:r>
              <a:rPr lang="en-US" sz="2000" b="1" dirty="0"/>
              <a:t>Pharmaceuticals, etc </a:t>
            </a:r>
            <a:br>
              <a:rPr lang="en-IN" sz="2000" b="1" dirty="0"/>
            </a:br>
            <a:r>
              <a:rPr lang="en-US" sz="2000" b="1" dirty="0"/>
              <a:t> </a:t>
            </a:r>
            <a:br>
              <a:rPr lang="en-IN" sz="2000" b="1" dirty="0"/>
            </a:br>
            <a:r>
              <a:rPr lang="en-US" sz="2000" b="1" dirty="0"/>
              <a:t>India is third  economic power in the world </a:t>
            </a:r>
            <a:br>
              <a:rPr lang="en-IN" sz="2000" b="1" dirty="0"/>
            </a:br>
            <a:r>
              <a:rPr lang="en-US" sz="2000" b="1" dirty="0"/>
              <a:t> </a:t>
            </a:r>
            <a:br>
              <a:rPr lang="en-IN" sz="2000" b="1" dirty="0"/>
            </a:br>
            <a:endParaRPr lang="en-IN" sz="2000" b="1" dirty="0"/>
          </a:p>
        </p:txBody>
      </p:sp>
      <p:sp>
        <p:nvSpPr>
          <p:cNvPr id="3" name="Subtitle 2"/>
          <p:cNvSpPr>
            <a:spLocks noGrp="1"/>
          </p:cNvSpPr>
          <p:nvPr>
            <p:ph type="subTitle" idx="1"/>
          </p:nvPr>
        </p:nvSpPr>
        <p:spPr>
          <a:xfrm>
            <a:off x="827058" y="3924301"/>
            <a:ext cx="8572560" cy="2928958"/>
          </a:xfrm>
        </p:spPr>
        <p:txBody>
          <a:bodyPr/>
          <a:lstStyle/>
          <a:p>
            <a:pPr lvl="0"/>
            <a:r>
              <a:rPr lang="en-US" sz="2800" b="1" dirty="0"/>
              <a:t>Our prosperity depends upon growth of industry</a:t>
            </a:r>
            <a:endParaRPr lang="en-IN" sz="2800" b="1" dirty="0"/>
          </a:p>
          <a:p>
            <a:pPr lvl="0"/>
            <a:r>
              <a:rPr lang="en-US" sz="2800" b="1" dirty="0"/>
              <a:t>Which industry?</a:t>
            </a:r>
            <a:endParaRPr lang="en-IN" sz="2800" b="1" dirty="0"/>
          </a:p>
          <a:p>
            <a:pPr lvl="0"/>
            <a:r>
              <a:rPr lang="en-US" sz="2800" b="1" dirty="0"/>
              <a:t>It is knowledge industry.</a:t>
            </a:r>
            <a:endParaRPr lang="en-IN" sz="2800" b="1" dirty="0"/>
          </a:p>
          <a:p>
            <a:endParaRPr lang="en-IN"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8430" y="352401"/>
            <a:ext cx="8785256" cy="3105172"/>
          </a:xfrm>
        </p:spPr>
        <p:txBody>
          <a:bodyPr/>
          <a:lstStyle/>
          <a:p>
            <a:pPr>
              <a:lnSpc>
                <a:spcPct val="150000"/>
              </a:lnSpc>
            </a:pPr>
            <a:r>
              <a:rPr lang="en-US" sz="2400" b="1" dirty="0"/>
              <a:t>REQUIREMENTS OF KNOWLEDGE INDUSTRY</a:t>
            </a:r>
            <a:br>
              <a:rPr lang="en-US" sz="2400" b="1" dirty="0"/>
            </a:br>
            <a:r>
              <a:rPr lang="en-US" sz="2400" b="1" dirty="0"/>
              <a:t>Qualified and skilled manpower</a:t>
            </a:r>
            <a:br>
              <a:rPr lang="en-IN" sz="2400" b="1" dirty="0"/>
            </a:br>
            <a:r>
              <a:rPr lang="en-US" sz="2400" b="1" dirty="0"/>
              <a:t>Computer-based technical knowledge</a:t>
            </a:r>
            <a:br>
              <a:rPr lang="en-IN" sz="2400" b="1" dirty="0"/>
            </a:br>
            <a:r>
              <a:rPr lang="en-US" sz="2400" b="1" dirty="0"/>
              <a:t>World-class management skill</a:t>
            </a:r>
            <a:br>
              <a:rPr lang="en-US" sz="2400" b="1" dirty="0"/>
            </a:br>
            <a:br>
              <a:rPr lang="en-IN" sz="2400" b="1" dirty="0"/>
            </a:br>
            <a:r>
              <a:rPr lang="en-US" sz="2800" b="1" dirty="0">
                <a:latin typeface="Bauhaus 93" pitchFamily="82" charset="0"/>
              </a:rPr>
              <a:t>Good quality of education </a:t>
            </a:r>
            <a:br>
              <a:rPr lang="en-US" sz="2400" b="1" dirty="0"/>
            </a:br>
            <a:br>
              <a:rPr lang="en-IN" sz="2400" b="1" dirty="0"/>
            </a:br>
            <a:endParaRPr lang="en-IN" sz="2400" b="1" dirty="0"/>
          </a:p>
        </p:txBody>
      </p:sp>
      <p:sp>
        <p:nvSpPr>
          <p:cNvPr id="3" name="Subtitle 2"/>
          <p:cNvSpPr>
            <a:spLocks noGrp="1"/>
          </p:cNvSpPr>
          <p:nvPr>
            <p:ph type="subTitle" idx="1"/>
          </p:nvPr>
        </p:nvSpPr>
        <p:spPr>
          <a:xfrm>
            <a:off x="1371600" y="3886200"/>
            <a:ext cx="7027886" cy="1752600"/>
          </a:xfrm>
        </p:spPr>
        <p:txBody>
          <a:bodyPr/>
          <a:lstStyle/>
          <a:p>
            <a:r>
              <a:rPr lang="en-US" sz="2400" b="1" dirty="0"/>
              <a:t>WORLD’S DEMOGRAPHY PROJECTIION-2020</a:t>
            </a:r>
            <a:endParaRPr lang="en-IN" sz="2400" b="1" dirty="0"/>
          </a:p>
          <a:p>
            <a:pPr lvl="0"/>
            <a:r>
              <a:rPr lang="en-US" sz="2400" b="1" dirty="0"/>
              <a:t>Population of India growing fast</a:t>
            </a:r>
            <a:endParaRPr lang="en-IN" sz="2400" b="1" dirty="0"/>
          </a:p>
          <a:p>
            <a:pPr lvl="0"/>
            <a:r>
              <a:rPr lang="en-US" sz="2400" b="1" dirty="0"/>
              <a:t>Western population growing very slowly</a:t>
            </a:r>
            <a:endParaRPr lang="en-IN" sz="2400" b="1" dirty="0"/>
          </a:p>
          <a:p>
            <a:pPr lvl="0"/>
            <a:r>
              <a:rPr lang="en-US" sz="2400" b="1" dirty="0"/>
              <a:t>China’s population growth controlled </a:t>
            </a:r>
            <a:endParaRPr lang="en-IN" sz="2400" b="1" dirty="0"/>
          </a:p>
          <a:p>
            <a:pPr lvl="0"/>
            <a:r>
              <a:rPr lang="en-US" sz="2400" b="1" dirty="0"/>
              <a:t>IT industry growing very fast </a:t>
            </a:r>
            <a:endParaRPr lang="en-IN" sz="2400" b="1" dirty="0"/>
          </a:p>
          <a:p>
            <a:pPr lvl="0"/>
            <a:r>
              <a:rPr lang="en-US" sz="2400" b="1" dirty="0"/>
              <a:t> India have 4.7core surplus workforce</a:t>
            </a:r>
            <a:endParaRPr lang="en-IN" sz="2400" b="1" dirty="0"/>
          </a:p>
          <a:p>
            <a:r>
              <a:rPr lang="en-US" sz="2400" b="1" dirty="0"/>
              <a:t> </a:t>
            </a:r>
            <a:endParaRPr lang="en-IN" sz="2400" b="1"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6847"/>
            <a:ext cx="7772400" cy="3571900"/>
          </a:xfrm>
        </p:spPr>
        <p:txBody>
          <a:bodyPr/>
          <a:lstStyle/>
          <a:p>
            <a:r>
              <a:rPr lang="en-US" sz="2800" b="1" dirty="0"/>
              <a:t>But ?</a:t>
            </a:r>
            <a:br>
              <a:rPr lang="en-IN" sz="2000" b="1" dirty="0"/>
            </a:br>
            <a:r>
              <a:rPr lang="en-US" sz="2000" b="1" dirty="0"/>
              <a:t>It is possible only when </a:t>
            </a:r>
            <a:r>
              <a:rPr lang="en-US" sz="2400" b="1" dirty="0"/>
              <a:t>– Creativity nurtured &amp;  Quality of education is improved</a:t>
            </a:r>
            <a:r>
              <a:rPr lang="en-US" sz="2000" b="1" dirty="0"/>
              <a:t>.</a:t>
            </a:r>
            <a:br>
              <a:rPr lang="en-IN" sz="2000" b="1" dirty="0"/>
            </a:br>
            <a:r>
              <a:rPr lang="en-US" sz="2000" b="1" dirty="0">
                <a:latin typeface="Arial Rounded MT Bold" pitchFamily="34" charset="0"/>
              </a:rPr>
              <a:t>What to do for it?</a:t>
            </a:r>
            <a:br>
              <a:rPr lang="en-US" sz="2000" b="1" dirty="0">
                <a:latin typeface="Arial Rounded MT Bold" pitchFamily="34" charset="0"/>
              </a:rPr>
            </a:br>
            <a:br>
              <a:rPr lang="en-IN" sz="2000" b="1" dirty="0"/>
            </a:br>
            <a:r>
              <a:rPr lang="en-US" sz="2000" b="1" dirty="0"/>
              <a:t>The 4.7 </a:t>
            </a:r>
            <a:r>
              <a:rPr lang="en-US" sz="2000" b="1" dirty="0" err="1"/>
              <a:t>crore</a:t>
            </a:r>
            <a:r>
              <a:rPr lang="en-US" sz="2000" b="1" dirty="0"/>
              <a:t> workforce may dominate the world industry and make India an economic superpower</a:t>
            </a:r>
            <a:br>
              <a:rPr lang="en-IN" sz="2000" b="1" dirty="0"/>
            </a:br>
            <a:r>
              <a:rPr lang="en-US" sz="2000" b="1" dirty="0"/>
              <a:t>		</a:t>
            </a:r>
            <a:br>
              <a:rPr lang="en-IN" sz="2000" b="1" dirty="0"/>
            </a:br>
            <a:r>
              <a:rPr lang="en-US" sz="3200" b="1" dirty="0"/>
              <a:t>Provided that-</a:t>
            </a:r>
            <a:br>
              <a:rPr lang="en-IN" sz="3200" b="1" dirty="0"/>
            </a:br>
            <a:r>
              <a:rPr lang="en-US" sz="3200" b="1" dirty="0"/>
              <a:t>	They are properly qualified.</a:t>
            </a:r>
            <a:br>
              <a:rPr lang="en-IN" sz="3200" b="1" dirty="0"/>
            </a:br>
            <a:r>
              <a:rPr lang="en-US" sz="3200" b="1" dirty="0"/>
              <a:t>If not, they will be burden on the Nation.</a:t>
            </a:r>
            <a:br>
              <a:rPr lang="en-IN" sz="3200" b="1" dirty="0"/>
            </a:br>
            <a:endParaRPr lang="en-IN" sz="3200" b="1" dirty="0"/>
          </a:p>
        </p:txBody>
      </p:sp>
      <p:pic>
        <p:nvPicPr>
          <p:cNvPr id="4" name="Shape 396"/>
          <p:cNvPicPr preferRelativeResize="0"/>
          <p:nvPr/>
        </p:nvPicPr>
        <p:blipFill rotWithShape="1">
          <a:blip r:embed="rId2">
            <a:alphaModFix/>
          </a:blip>
          <a:srcRect/>
          <a:stretch/>
        </p:blipFill>
        <p:spPr>
          <a:xfrm>
            <a:off x="7613668" y="280963"/>
            <a:ext cx="2146432" cy="164842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12570" y="420159"/>
            <a:ext cx="6381954" cy="712759"/>
          </a:xfrm>
          <a:prstGeom prst="rect">
            <a:avLst/>
          </a:prstGeom>
          <a:noFill/>
        </p:spPr>
        <p:txBody>
          <a:bodyPr wrap="none" lIns="100831" tIns="50415" rIns="100831" bIns="50415" rtlCol="0">
            <a:spAutoFit/>
          </a:bodyPr>
          <a:lstStyle/>
          <a:p>
            <a:r>
              <a:rPr lang="en-US" sz="4000" dirty="0">
                <a:latin typeface="Georgia" pitchFamily="18" charset="0"/>
              </a:rPr>
              <a:t>Growth of higher education</a:t>
            </a:r>
          </a:p>
        </p:txBody>
      </p:sp>
      <p:sp>
        <p:nvSpPr>
          <p:cNvPr id="5" name="TextBox 4"/>
          <p:cNvSpPr txBox="1"/>
          <p:nvPr/>
        </p:nvSpPr>
        <p:spPr>
          <a:xfrm>
            <a:off x="420158" y="1092411"/>
            <a:ext cx="9411547" cy="6688233"/>
          </a:xfrm>
          <a:prstGeom prst="rect">
            <a:avLst/>
          </a:prstGeom>
          <a:noFill/>
        </p:spPr>
        <p:txBody>
          <a:bodyPr wrap="square" lIns="100831" tIns="50415" rIns="100831" bIns="50415" rtlCol="0">
            <a:spAutoFit/>
          </a:bodyPr>
          <a:lstStyle/>
          <a:p>
            <a:pPr algn="just"/>
            <a:r>
              <a:rPr lang="en-US" sz="3100" dirty="0">
                <a:latin typeface="Georgia" pitchFamily="18" charset="0"/>
              </a:rPr>
              <a:t>At the time of independence there were 20 Universities and 500 Colleges  in India </a:t>
            </a:r>
          </a:p>
          <a:p>
            <a:pPr algn="just"/>
            <a:r>
              <a:rPr lang="en-US" sz="3100" b="1" dirty="0">
                <a:latin typeface="Georgia" pitchFamily="18" charset="0"/>
              </a:rPr>
              <a:t>At present</a:t>
            </a:r>
          </a:p>
          <a:p>
            <a:pPr algn="just"/>
            <a:r>
              <a:rPr lang="en-US" sz="3100" dirty="0">
                <a:latin typeface="Georgia" pitchFamily="18" charset="0"/>
              </a:rPr>
              <a:t>University and university level institutions       760</a:t>
            </a:r>
          </a:p>
          <a:p>
            <a:pPr algn="just"/>
            <a:r>
              <a:rPr lang="en-US" sz="3100" dirty="0">
                <a:latin typeface="Georgia" pitchFamily="18" charset="0"/>
              </a:rPr>
              <a:t>Central University                                                   43 </a:t>
            </a:r>
          </a:p>
          <a:p>
            <a:pPr algn="just"/>
            <a:r>
              <a:rPr lang="en-US" sz="3100" dirty="0">
                <a:latin typeface="Georgia" pitchFamily="18" charset="0"/>
              </a:rPr>
              <a:t>State Public University                                           316 </a:t>
            </a:r>
          </a:p>
          <a:p>
            <a:pPr algn="just"/>
            <a:r>
              <a:rPr lang="en-US" sz="3100" dirty="0">
                <a:latin typeface="Georgia" pitchFamily="18" charset="0"/>
              </a:rPr>
              <a:t>Deemed University                                                  122 </a:t>
            </a:r>
          </a:p>
          <a:p>
            <a:pPr algn="just"/>
            <a:r>
              <a:rPr lang="en-US" sz="3100" dirty="0">
                <a:latin typeface="Georgia" pitchFamily="18" charset="0"/>
              </a:rPr>
              <a:t>State Private University                                          181 </a:t>
            </a:r>
          </a:p>
          <a:p>
            <a:pPr algn="just"/>
            <a:r>
              <a:rPr lang="en-US" sz="3100" dirty="0">
                <a:latin typeface="Georgia" pitchFamily="18" charset="0"/>
              </a:rPr>
              <a:t>Central Open University                                         1 </a:t>
            </a:r>
          </a:p>
          <a:p>
            <a:pPr algn="just"/>
            <a:r>
              <a:rPr lang="en-US" sz="3100" dirty="0">
                <a:latin typeface="Georgia" pitchFamily="18" charset="0"/>
              </a:rPr>
              <a:t>State Open University                                             13 </a:t>
            </a:r>
          </a:p>
          <a:p>
            <a:pPr algn="just"/>
            <a:r>
              <a:rPr lang="en-US" sz="3100" dirty="0">
                <a:latin typeface="Georgia" pitchFamily="18" charset="0"/>
              </a:rPr>
              <a:t>Institution of National Importance                      75 </a:t>
            </a:r>
          </a:p>
          <a:p>
            <a:pPr algn="just"/>
            <a:endParaRPr lang="en-US" sz="3100" dirty="0">
              <a:latin typeface="Georgia" pitchFamily="18" charset="0"/>
            </a:endParaRPr>
          </a:p>
          <a:p>
            <a:pPr algn="just"/>
            <a:endParaRPr lang="en-US" sz="3100" dirty="0">
              <a:latin typeface="Georgia" pitchFamily="18" charset="0"/>
            </a:endParaRPr>
          </a:p>
          <a:p>
            <a:pPr algn="just"/>
            <a:endParaRPr lang="en-US" dirty="0">
              <a:latin typeface="Georgia"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8153"/>
            <a:ext cx="7772400" cy="2962296"/>
          </a:xfrm>
        </p:spPr>
        <p:txBody>
          <a:bodyPr/>
          <a:lstStyle/>
          <a:p>
            <a:pPr>
              <a:lnSpc>
                <a:spcPct val="150000"/>
              </a:lnSpc>
            </a:pPr>
            <a:r>
              <a:rPr lang="en-US" sz="3200" b="1" u="sng" dirty="0"/>
              <a:t>HUMAN CAPITAL FORMATION</a:t>
            </a:r>
            <a:br>
              <a:rPr lang="en-US" sz="3200" b="1" u="sng" dirty="0"/>
            </a:br>
            <a:r>
              <a:rPr lang="en-US" sz="2800" b="1" dirty="0"/>
              <a:t>We talk of Japan’s achievements but don’t follow them.</a:t>
            </a:r>
            <a:br>
              <a:rPr lang="en-IN" sz="2800" b="1" dirty="0"/>
            </a:br>
            <a:r>
              <a:rPr lang="en-US" sz="2800" b="1" dirty="0"/>
              <a:t>Japan has no resources except human one and it has developed it properly.</a:t>
            </a:r>
            <a:br>
              <a:rPr lang="en-IN" sz="2800" b="1" dirty="0"/>
            </a:br>
            <a:r>
              <a:rPr lang="en-US" sz="2800" b="1" dirty="0"/>
              <a:t>Any amount of investment in capital formation will not bring desired result if human resource is not developed </a:t>
            </a:r>
            <a:br>
              <a:rPr lang="en-IN" sz="2800" b="1" dirty="0"/>
            </a:br>
            <a:r>
              <a:rPr lang="en-US" sz="2800" b="1" dirty="0"/>
              <a:t>We know that India is spending very low in education and health</a:t>
            </a:r>
            <a:br>
              <a:rPr lang="en-IN" sz="3200" b="1" dirty="0"/>
            </a:br>
            <a:r>
              <a:rPr lang="en-US" sz="3200" b="1" dirty="0"/>
              <a:t> </a:t>
            </a:r>
            <a:br>
              <a:rPr lang="en-IN" sz="3200" b="1" dirty="0"/>
            </a:br>
            <a:br>
              <a:rPr lang="en-IN" sz="3200" b="1" dirty="0"/>
            </a:br>
            <a:r>
              <a:rPr lang="en-US" sz="3200" b="1" dirty="0"/>
              <a:t> </a:t>
            </a:r>
            <a:br>
              <a:rPr lang="en-IN" sz="3200" b="1" dirty="0"/>
            </a:br>
            <a:r>
              <a:rPr lang="en-US" sz="3200" b="1" dirty="0"/>
              <a:t>	</a:t>
            </a:r>
            <a:r>
              <a:rPr lang="en-US" sz="2000" b="1" dirty="0"/>
              <a:t>	</a:t>
            </a:r>
            <a:br>
              <a:rPr lang="en-IN" sz="2000" b="1" dirty="0"/>
            </a:br>
            <a:r>
              <a:rPr lang="en-US" sz="2000" b="1" dirty="0"/>
              <a:t> </a:t>
            </a:r>
            <a:br>
              <a:rPr lang="en-IN" sz="2000" b="1" dirty="0"/>
            </a:br>
            <a:r>
              <a:rPr lang="en-US" sz="2000" b="1" dirty="0"/>
              <a:t> </a:t>
            </a:r>
            <a:br>
              <a:rPr lang="en-IN" dirty="0"/>
            </a:br>
            <a:r>
              <a:rPr lang="en-US" dirty="0"/>
              <a:t> </a:t>
            </a:r>
            <a:br>
              <a:rPr lang="en-IN" dirty="0"/>
            </a:b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4248" y="709591"/>
            <a:ext cx="7715304" cy="4955203"/>
          </a:xfrm>
          <a:prstGeom prst="rect">
            <a:avLst/>
          </a:prstGeom>
        </p:spPr>
        <p:txBody>
          <a:bodyPr wrap="square">
            <a:spAutoFit/>
          </a:bodyPr>
          <a:lstStyle/>
          <a:p>
            <a:pPr marL="342900" indent="-342900" eaLnBrk="1" hangingPunct="1"/>
            <a:r>
              <a:rPr lang="en-US" sz="3600" dirty="0">
                <a:latin typeface="Arial" charset="0"/>
              </a:rPr>
              <a:t>Promoting of Quality: Focus on </a:t>
            </a:r>
          </a:p>
          <a:p>
            <a:pPr marL="800100" lvl="1" indent="-342900" eaLnBrk="1" hangingPunct="1">
              <a:buFont typeface="Wingdings" pitchFamily="2" charset="2"/>
              <a:buChar char="§"/>
            </a:pPr>
            <a:r>
              <a:rPr lang="en-US" sz="2800" b="1" dirty="0">
                <a:latin typeface="Arial" charset="0"/>
              </a:rPr>
              <a:t>Performance </a:t>
            </a:r>
          </a:p>
          <a:p>
            <a:pPr marL="800100" lvl="1" indent="-342900" eaLnBrk="1" hangingPunct="1">
              <a:buFont typeface="Wingdings" pitchFamily="2" charset="2"/>
              <a:buChar char="§"/>
            </a:pPr>
            <a:r>
              <a:rPr lang="en-US" sz="2800" b="1" dirty="0">
                <a:latin typeface="Arial" charset="0"/>
              </a:rPr>
              <a:t>Curricular Reform </a:t>
            </a:r>
          </a:p>
          <a:p>
            <a:pPr marL="800100" lvl="1" indent="-342900" eaLnBrk="1" hangingPunct="1">
              <a:buFont typeface="Wingdings" pitchFamily="2" charset="2"/>
              <a:buChar char="§"/>
            </a:pPr>
            <a:r>
              <a:rPr lang="en-US" sz="2800" b="1" dirty="0">
                <a:latin typeface="Arial" charset="0"/>
              </a:rPr>
              <a:t>Better human resource management </a:t>
            </a:r>
          </a:p>
          <a:p>
            <a:pPr marL="800100" lvl="1" indent="-342900" eaLnBrk="1" hangingPunct="1">
              <a:buFont typeface="Wingdings" pitchFamily="2" charset="2"/>
              <a:buChar char="§"/>
            </a:pPr>
            <a:r>
              <a:rPr lang="en-US" sz="2800" b="1" dirty="0">
                <a:latin typeface="Arial" charset="0"/>
              </a:rPr>
              <a:t>High quality research &amp; Innovation </a:t>
            </a:r>
          </a:p>
          <a:p>
            <a:pPr marL="800100" lvl="1" indent="-342900" eaLnBrk="1" hangingPunct="1">
              <a:buFont typeface="Wingdings" pitchFamily="2" charset="2"/>
              <a:buChar char="§"/>
            </a:pPr>
            <a:r>
              <a:rPr lang="en-US" sz="2800" b="1" dirty="0">
                <a:latin typeface="Arial" charset="0"/>
              </a:rPr>
              <a:t>Technology assisted monitoring system </a:t>
            </a:r>
          </a:p>
          <a:p>
            <a:pPr marL="800100" lvl="1" indent="-342900" eaLnBrk="1" hangingPunct="1">
              <a:buFont typeface="Wingdings" pitchFamily="2" charset="2"/>
              <a:buChar char="§"/>
            </a:pPr>
            <a:r>
              <a:rPr lang="en-US" sz="2800" b="1" dirty="0">
                <a:latin typeface="Arial" charset="0"/>
              </a:rPr>
              <a:t>Science, Technology</a:t>
            </a:r>
          </a:p>
          <a:p>
            <a:pPr marL="800100" lvl="1" indent="-342900" eaLnBrk="1" hangingPunct="1">
              <a:buFont typeface="Wingdings" pitchFamily="2" charset="2"/>
              <a:buChar char="§"/>
            </a:pPr>
            <a:r>
              <a:rPr lang="en-US" sz="2800" b="1" dirty="0">
                <a:latin typeface="Arial" charset="0"/>
              </a:rPr>
              <a:t>Inter-University centre</a:t>
            </a:r>
          </a:p>
          <a:p>
            <a:pPr marL="800100" lvl="1" indent="-342900" eaLnBrk="1" hangingPunct="1">
              <a:buFont typeface="Wingdings" pitchFamily="2" charset="2"/>
              <a:buChar char="§"/>
            </a:pPr>
            <a:r>
              <a:rPr lang="en-US" sz="2800" b="1" dirty="0">
                <a:latin typeface="Arial" charset="0"/>
              </a:rPr>
              <a:t>University housed networking centre to provide international quality support.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2467"/>
            <a:ext cx="7772400" cy="5000660"/>
          </a:xfrm>
        </p:spPr>
        <p:txBody>
          <a:bodyPr/>
          <a:lstStyle/>
          <a:p>
            <a:r>
              <a:rPr lang="en-US" sz="2400" b="1" dirty="0"/>
              <a:t>Issues to be addressed</a:t>
            </a:r>
            <a:br>
              <a:rPr lang="en-IN" sz="2400" b="1" dirty="0"/>
            </a:br>
            <a:r>
              <a:rPr lang="en-US" sz="2400" b="1" dirty="0"/>
              <a:t>Access:</a:t>
            </a:r>
            <a:br>
              <a:rPr lang="en-IN" sz="2400" b="1" dirty="0"/>
            </a:br>
            <a:r>
              <a:rPr lang="en-US" sz="2400" b="1" dirty="0"/>
              <a:t>Equality:</a:t>
            </a:r>
            <a:br>
              <a:rPr lang="en-IN" sz="2400" b="1" dirty="0"/>
            </a:br>
            <a:r>
              <a:rPr lang="en-US" sz="2400" b="1" dirty="0"/>
              <a:t>Quality:</a:t>
            </a:r>
            <a:br>
              <a:rPr lang="en-IN" sz="2400" b="1" dirty="0"/>
            </a:br>
            <a:r>
              <a:rPr lang="en-US" sz="2400" b="1" dirty="0"/>
              <a:t>Issues and challenges in Relation to Access.</a:t>
            </a:r>
            <a:br>
              <a:rPr lang="en-IN" sz="2400" b="1" dirty="0"/>
            </a:br>
            <a:r>
              <a:rPr lang="en-US" sz="2400" b="1" dirty="0"/>
              <a:t>Access remains limited and varies across socio- economic groups.</a:t>
            </a:r>
            <a:br>
              <a:rPr lang="en-IN" sz="2400" b="1" dirty="0"/>
            </a:br>
            <a:r>
              <a:rPr lang="en-US" sz="2400" b="1" dirty="0"/>
              <a:t>.</a:t>
            </a:r>
            <a:br>
              <a:rPr lang="en-IN" sz="2400" b="1" dirty="0"/>
            </a:br>
            <a:r>
              <a:rPr lang="en-US" sz="2400" b="1" dirty="0"/>
              <a:t> </a:t>
            </a:r>
            <a:br>
              <a:rPr lang="en-IN" sz="2400" b="1" dirty="0"/>
            </a:br>
            <a:r>
              <a:rPr lang="en-US" sz="2400" b="1" dirty="0"/>
              <a:t>Issues and challenges in relation to Equality and Inclusion:</a:t>
            </a:r>
            <a:br>
              <a:rPr lang="en-IN" sz="2400" b="1" dirty="0"/>
            </a:br>
            <a:r>
              <a:rPr lang="en-US" sz="2400" b="1" dirty="0"/>
              <a:t>Overcoming Barriers to the Education of Marginalized section</a:t>
            </a:r>
            <a:br>
              <a:rPr lang="en-IN" sz="2400" b="1" dirty="0"/>
            </a:br>
            <a:r>
              <a:rPr lang="en-US" sz="2400" b="1" dirty="0"/>
              <a:t> </a:t>
            </a:r>
            <a:br>
              <a:rPr lang="en-IN" sz="2400" b="1" dirty="0"/>
            </a:br>
            <a:r>
              <a:rPr lang="en-US" sz="2400" b="1" dirty="0"/>
              <a:t> </a:t>
            </a:r>
            <a:br>
              <a:rPr lang="en-IN" sz="2400" b="1" dirty="0"/>
            </a:br>
            <a:r>
              <a:rPr lang="en-US" sz="2400" b="1" dirty="0"/>
              <a:t> </a:t>
            </a:r>
            <a:br>
              <a:rPr lang="en-IN" sz="2400" b="1" dirty="0"/>
            </a:br>
            <a:endParaRPr lang="en-IN"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16759-6C06-C881-D91A-625EDCACEBF9}"/>
              </a:ext>
            </a:extLst>
          </p:cNvPr>
          <p:cNvSpPr>
            <a:spLocks noGrp="1"/>
          </p:cNvSpPr>
          <p:nvPr>
            <p:ph type="ctrTitle"/>
          </p:nvPr>
        </p:nvSpPr>
        <p:spPr>
          <a:xfrm>
            <a:off x="505396" y="1045121"/>
            <a:ext cx="7772400" cy="683120"/>
          </a:xfrm>
        </p:spPr>
        <p:txBody>
          <a:bodyPr/>
          <a:lstStyle/>
          <a:p>
            <a:r>
              <a:rPr lang="en-US" sz="3200" b="1" dirty="0">
                <a:latin typeface="+mj-lt"/>
              </a:rPr>
              <a:t>PEDAGOGY</a:t>
            </a:r>
            <a:endParaRPr lang="en-IN" sz="3200" dirty="0">
              <a:latin typeface="+mj-lt"/>
            </a:endParaRPr>
          </a:p>
        </p:txBody>
      </p:sp>
      <p:sp>
        <p:nvSpPr>
          <p:cNvPr id="3" name="Subtitle 2">
            <a:extLst>
              <a:ext uri="{FF2B5EF4-FFF2-40B4-BE49-F238E27FC236}">
                <a16:creationId xmlns:a16="http://schemas.microsoft.com/office/drawing/2014/main" id="{A3533238-8962-DBB8-77D3-506EBC183DC8}"/>
              </a:ext>
            </a:extLst>
          </p:cNvPr>
          <p:cNvSpPr>
            <a:spLocks noGrp="1"/>
          </p:cNvSpPr>
          <p:nvPr>
            <p:ph type="subTitle" idx="1"/>
          </p:nvPr>
        </p:nvSpPr>
        <p:spPr>
          <a:xfrm>
            <a:off x="937444" y="1728240"/>
            <a:ext cx="8280920" cy="1773495"/>
          </a:xfrm>
        </p:spPr>
        <p:txBody>
          <a:bodyPr/>
          <a:lstStyle/>
          <a:p>
            <a:pPr marL="0" indent="0" algn="just">
              <a:buNone/>
            </a:pPr>
            <a:r>
              <a:rPr lang="en-US" sz="2000" b="1" dirty="0">
                <a:latin typeface="+mn-lt"/>
                <a:cs typeface="Times New Roman" panose="02020603050405020304" pitchFamily="18" charset="0"/>
              </a:rPr>
              <a:t>Beginning Of Pedagogy:</a:t>
            </a:r>
            <a:endParaRPr lang="en-US" sz="2000" dirty="0">
              <a:latin typeface="+mn-lt"/>
              <a:cs typeface="Times New Roman" panose="02020603050405020304" pitchFamily="18" charset="0"/>
            </a:endParaRPr>
          </a:p>
          <a:p>
            <a:pPr marL="0" indent="0" algn="just">
              <a:buNone/>
            </a:pPr>
            <a:r>
              <a:rPr lang="en-US" sz="2000" b="1" dirty="0">
                <a:latin typeface="+mn-lt"/>
                <a:cs typeface="Times New Roman" panose="02020603050405020304" pitchFamily="18" charset="0"/>
              </a:rPr>
              <a:t>During the ancient period in Greece, the role of the teacher was first introduced, and teaching was considered as an art. </a:t>
            </a:r>
          </a:p>
          <a:p>
            <a:pPr marL="0" indent="0" algn="just">
              <a:buNone/>
            </a:pPr>
            <a:r>
              <a:rPr lang="en-US" sz="2000" b="1" dirty="0">
                <a:latin typeface="+mn-lt"/>
                <a:cs typeface="Times New Roman" panose="02020603050405020304" pitchFamily="18" charset="0"/>
              </a:rPr>
              <a:t>Attending school and getting education was something that only the wealthiest could afford for their kids. </a:t>
            </a:r>
          </a:p>
          <a:p>
            <a:pPr marL="0" indent="0" algn="just">
              <a:buNone/>
            </a:pPr>
            <a:r>
              <a:rPr lang="en-US" sz="2000" b="1" dirty="0">
                <a:latin typeface="+mn-lt"/>
                <a:cs typeface="Times New Roman" panose="02020603050405020304" pitchFamily="18" charset="0"/>
              </a:rPr>
              <a:t>The role of the teacher or an educator was considered the most important one in the learning process as they gave invaluable knowledge and wisdom to the children.</a:t>
            </a:r>
          </a:p>
          <a:p>
            <a:pPr marL="0" indent="0" algn="just">
              <a:buNone/>
            </a:pPr>
            <a:r>
              <a:rPr lang="en-US" sz="2000" b="1" dirty="0">
                <a:latin typeface="+mn-lt"/>
                <a:cs typeface="Times New Roman" panose="02020603050405020304" pitchFamily="18" charset="0"/>
              </a:rPr>
              <a:t>However, the educators weren’t the first pedagogues. </a:t>
            </a:r>
          </a:p>
          <a:p>
            <a:pPr marL="0" indent="0" algn="just">
              <a:buNone/>
            </a:pPr>
            <a:r>
              <a:rPr lang="en-US" sz="2000" b="1" dirty="0">
                <a:latin typeface="+mn-lt"/>
                <a:cs typeface="Times New Roman" panose="02020603050405020304" pitchFamily="18" charset="0"/>
              </a:rPr>
              <a:t>The rich individuals of the area used slaves to take their children to school.</a:t>
            </a:r>
          </a:p>
          <a:p>
            <a:pPr marL="0" indent="0" algn="just">
              <a:buNone/>
            </a:pPr>
            <a:r>
              <a:rPr lang="en-US" sz="2000" b="1" dirty="0">
                <a:latin typeface="+mn-lt"/>
                <a:cs typeface="Times New Roman" panose="02020603050405020304" pitchFamily="18" charset="0"/>
              </a:rPr>
              <a:t>They were considered as the experienced and wise who imparted knowledge to the children. </a:t>
            </a:r>
          </a:p>
          <a:p>
            <a:pPr marL="0" indent="0" algn="just">
              <a:buNone/>
            </a:pPr>
            <a:r>
              <a:rPr lang="en-US" sz="2000" b="1" dirty="0">
                <a:latin typeface="+mn-lt"/>
                <a:cs typeface="Times New Roman" panose="02020603050405020304" pitchFamily="18" charset="0"/>
              </a:rPr>
              <a:t>This is how the word pedagogue was created. It is described as the 'leader of children'. They guided the students academically and morally.</a:t>
            </a:r>
          </a:p>
          <a:p>
            <a:endParaRPr lang="en-IN" dirty="0"/>
          </a:p>
        </p:txBody>
      </p:sp>
    </p:spTree>
    <p:extLst>
      <p:ext uri="{BB962C8B-B14F-4D97-AF65-F5344CB8AC3E}">
        <p14:creationId xmlns:p14="http://schemas.microsoft.com/office/powerpoint/2010/main" val="4212844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3905"/>
            <a:ext cx="7772400" cy="5214974"/>
          </a:xfrm>
        </p:spPr>
        <p:txBody>
          <a:bodyPr/>
          <a:lstStyle/>
          <a:p>
            <a:r>
              <a:rPr lang="en-US" sz="2000" b="1" dirty="0"/>
              <a:t>Issues and challenges in Relation to Quality and Excellence.</a:t>
            </a:r>
            <a:br>
              <a:rPr lang="en-IN" sz="2000" b="1" dirty="0"/>
            </a:br>
            <a:r>
              <a:rPr lang="en-US" sz="2000" b="1" dirty="0"/>
              <a:t>Reforms in the Regulatory Environment</a:t>
            </a:r>
            <a:br>
              <a:rPr lang="en-IN" sz="2000" b="1" dirty="0"/>
            </a:br>
            <a:r>
              <a:rPr lang="en-US" sz="2000" b="1" dirty="0"/>
              <a:t>Implementing the reforms Agenda </a:t>
            </a:r>
            <a:br>
              <a:rPr lang="en-IN" sz="2000" b="1" dirty="0"/>
            </a:br>
            <a:r>
              <a:rPr lang="en-US" sz="2000" b="1" dirty="0"/>
              <a:t>Curricular Reforms.</a:t>
            </a:r>
            <a:br>
              <a:rPr lang="en-IN" sz="2000" b="1" dirty="0"/>
            </a:br>
            <a:r>
              <a:rPr lang="en-US" sz="2000" b="1" dirty="0"/>
              <a:t>Reforms in the Accreditation system and Ratings.</a:t>
            </a:r>
            <a:br>
              <a:rPr lang="en-IN" sz="2000" b="1" dirty="0"/>
            </a:br>
            <a:r>
              <a:rPr lang="en-US" sz="2000" b="1" dirty="0"/>
              <a:t>Integration of Technology in Teaching –Learning and outreach.</a:t>
            </a:r>
            <a:br>
              <a:rPr lang="en-IN" sz="2000" b="1" dirty="0"/>
            </a:br>
            <a:r>
              <a:rPr lang="en-US" sz="2000" b="1" dirty="0"/>
              <a:t> </a:t>
            </a:r>
            <a:br>
              <a:rPr lang="en-IN" sz="2000" b="1" dirty="0"/>
            </a:br>
            <a:r>
              <a:rPr lang="en-US" sz="2000" b="1" dirty="0"/>
              <a:t> </a:t>
            </a:r>
            <a:br>
              <a:rPr lang="en-IN" sz="2000" b="1" dirty="0"/>
            </a:br>
            <a:r>
              <a:rPr lang="en-US" sz="2000" b="1" dirty="0"/>
              <a:t>Enhancing Quality and Excellence in Higher Education:</a:t>
            </a:r>
            <a:br>
              <a:rPr lang="en-IN" sz="2000" b="1" dirty="0"/>
            </a:br>
            <a:r>
              <a:rPr lang="en-US" sz="2000" b="1" dirty="0"/>
              <a:t>Accreditation Mandatory</a:t>
            </a:r>
            <a:br>
              <a:rPr lang="en-IN" sz="2000" b="1" dirty="0"/>
            </a:br>
            <a:r>
              <a:rPr lang="en-US" sz="2000" b="1" dirty="0"/>
              <a:t>Attracting quality Faculty and continuous Faculty Development Programmers</a:t>
            </a:r>
            <a:br>
              <a:rPr lang="en-IN" sz="2000" b="1" dirty="0"/>
            </a:br>
            <a:r>
              <a:rPr lang="en-US" sz="2000" b="1" dirty="0"/>
              <a:t>Evaluation of Teachers by students and peer assessment</a:t>
            </a:r>
            <a:br>
              <a:rPr lang="en-IN" sz="2000" b="1" dirty="0"/>
            </a:br>
            <a:r>
              <a:rPr lang="en-US" sz="2000" b="1" dirty="0"/>
              <a:t>Networking of universities and colleges</a:t>
            </a:r>
            <a:br>
              <a:rPr lang="en-IN" sz="2000" b="1" dirty="0"/>
            </a:br>
            <a:r>
              <a:rPr lang="en-US" sz="2000" b="1" dirty="0"/>
              <a:t>Strengthening the E-Learning</a:t>
            </a:r>
            <a:br>
              <a:rPr lang="en-IN" sz="2000" b="1" dirty="0"/>
            </a:br>
            <a:r>
              <a:rPr lang="en-US" sz="2000" b="1" dirty="0"/>
              <a:t>Systemic Reforms for Good Governance</a:t>
            </a:r>
            <a:br>
              <a:rPr lang="en-IN" sz="2000" b="1" dirty="0"/>
            </a:br>
            <a:r>
              <a:rPr lang="en-US" sz="2000" b="1" dirty="0"/>
              <a:t>Multi-disciplinary research and innovation </a:t>
            </a:r>
            <a:r>
              <a:rPr lang="en-US" sz="2000" b="1" dirty="0" err="1"/>
              <a:t>programmes</a:t>
            </a:r>
            <a:br>
              <a:rPr lang="en-IN" sz="2000" b="1" dirty="0"/>
            </a:br>
            <a:r>
              <a:rPr lang="en-US" sz="2000" b="1" dirty="0"/>
              <a:t>Curbing plagiarism</a:t>
            </a:r>
            <a:br>
              <a:rPr lang="en-IN" sz="2000" b="1" dirty="0"/>
            </a:br>
            <a:r>
              <a:rPr lang="en-US" sz="2000" b="1" dirty="0"/>
              <a:t> </a:t>
            </a:r>
            <a:br>
              <a:rPr lang="en-IN" dirty="0"/>
            </a:br>
            <a:r>
              <a:rPr lang="en-US" dirty="0"/>
              <a:t> </a:t>
            </a:r>
            <a:br>
              <a:rPr lang="en-IN" dirty="0"/>
            </a:b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504190" y="0"/>
            <a:ext cx="9075420" cy="1256974"/>
          </a:xfrm>
        </p:spPr>
        <p:txBody>
          <a:bodyPr/>
          <a:lstStyle/>
          <a:p>
            <a:br>
              <a:rPr lang="en-US" sz="2900" b="1" dirty="0"/>
            </a:br>
            <a:r>
              <a:rPr lang="en-US" sz="2900" b="1" dirty="0"/>
              <a:t>Enhancing Quality and Excellence in</a:t>
            </a:r>
            <a:br>
              <a:rPr lang="en-US" sz="2900" b="1" dirty="0"/>
            </a:br>
            <a:r>
              <a:rPr lang="en-US" sz="2900" b="1" dirty="0"/>
              <a:t>Higher Education</a:t>
            </a:r>
          </a:p>
        </p:txBody>
      </p:sp>
      <p:sp>
        <p:nvSpPr>
          <p:cNvPr id="116739" name="Rectangle 3"/>
          <p:cNvSpPr>
            <a:spLocks noGrp="1" noChangeArrowheads="1"/>
          </p:cNvSpPr>
          <p:nvPr>
            <p:ph type="body" idx="1"/>
          </p:nvPr>
        </p:nvSpPr>
        <p:spPr>
          <a:xfrm>
            <a:off x="0" y="1176444"/>
            <a:ext cx="10083800" cy="6722533"/>
          </a:xfrm>
        </p:spPr>
        <p:txBody>
          <a:bodyPr/>
          <a:lstStyle/>
          <a:p>
            <a:pPr>
              <a:lnSpc>
                <a:spcPct val="80000"/>
              </a:lnSpc>
              <a:buFont typeface="Wingdings" pitchFamily="2" charset="2"/>
              <a:buNone/>
            </a:pPr>
            <a:endParaRPr lang="en-US" sz="2800" b="1" dirty="0"/>
          </a:p>
          <a:p>
            <a:pPr>
              <a:lnSpc>
                <a:spcPct val="80000"/>
              </a:lnSpc>
              <a:buFont typeface="Wingdings" pitchFamily="2" charset="2"/>
              <a:buNone/>
            </a:pPr>
            <a:endParaRPr lang="en-US" sz="2800" b="1" dirty="0"/>
          </a:p>
          <a:p>
            <a:pPr>
              <a:lnSpc>
                <a:spcPct val="80000"/>
              </a:lnSpc>
              <a:buFont typeface="Wingdings" pitchFamily="2" charset="2"/>
              <a:buNone/>
            </a:pPr>
            <a:r>
              <a:rPr lang="en-US" sz="2800" b="1" dirty="0"/>
              <a:t>The Issues </a:t>
            </a:r>
          </a:p>
          <a:p>
            <a:pPr>
              <a:lnSpc>
                <a:spcPct val="80000"/>
              </a:lnSpc>
            </a:pPr>
            <a:r>
              <a:rPr lang="en-US" sz="2800" b="1" dirty="0"/>
              <a:t>Majority of Colleges fail to inculcate quality education</a:t>
            </a:r>
          </a:p>
          <a:p>
            <a:pPr>
              <a:lnSpc>
                <a:spcPct val="80000"/>
              </a:lnSpc>
            </a:pPr>
            <a:r>
              <a:rPr lang="en-US" sz="2800" b="1" dirty="0"/>
              <a:t>Medium of education, Hindi/regional languages </a:t>
            </a:r>
          </a:p>
          <a:p>
            <a:pPr>
              <a:lnSpc>
                <a:spcPct val="80000"/>
              </a:lnSpc>
            </a:pPr>
            <a:r>
              <a:rPr lang="en-US" sz="2800" b="1" dirty="0"/>
              <a:t>Non-availability of quality text books </a:t>
            </a:r>
          </a:p>
          <a:p>
            <a:pPr>
              <a:lnSpc>
                <a:spcPct val="80000"/>
              </a:lnSpc>
            </a:pPr>
            <a:r>
              <a:rPr lang="en-US" sz="2800" b="1" dirty="0"/>
              <a:t>No research orientation at college level </a:t>
            </a:r>
          </a:p>
          <a:p>
            <a:pPr>
              <a:lnSpc>
                <a:spcPct val="80000"/>
              </a:lnSpc>
            </a:pPr>
            <a:r>
              <a:rPr lang="en-US" sz="2800" b="1" dirty="0"/>
              <a:t>Frontier of knowledge be enhanced </a:t>
            </a:r>
          </a:p>
          <a:p>
            <a:pPr>
              <a:lnSpc>
                <a:spcPct val="80000"/>
              </a:lnSpc>
            </a:pPr>
            <a:r>
              <a:rPr lang="en-US" sz="2800" b="1" dirty="0"/>
              <a:t>No Articulation of internationalization of higher education </a:t>
            </a:r>
          </a:p>
          <a:p>
            <a:pPr>
              <a:lnSpc>
                <a:spcPct val="80000"/>
              </a:lnSpc>
            </a:pPr>
            <a:r>
              <a:rPr lang="en-US" sz="2800" b="1" dirty="0"/>
              <a:t> Global platform for knowledge seekers </a:t>
            </a:r>
          </a:p>
          <a:p>
            <a:pPr>
              <a:lnSpc>
                <a:spcPct val="80000"/>
              </a:lnSpc>
              <a:buFont typeface="Wingdings" pitchFamily="2" charset="2"/>
              <a:buNone/>
            </a:pPr>
            <a:endParaRPr lang="en-US" sz="2800" b="1" dirty="0"/>
          </a:p>
          <a:p>
            <a:pPr>
              <a:lnSpc>
                <a:spcPct val="80000"/>
              </a:lnSpc>
              <a:buFont typeface="Wingdings" pitchFamily="2" charset="2"/>
              <a:buNone/>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4314" y="923905"/>
            <a:ext cx="7000924" cy="4918269"/>
          </a:xfrm>
          <a:prstGeom prst="rect">
            <a:avLst/>
          </a:prstGeom>
        </p:spPr>
        <p:txBody>
          <a:bodyPr wrap="square">
            <a:spAutoFit/>
          </a:bodyPr>
          <a:lstStyle/>
          <a:p>
            <a:pPr>
              <a:lnSpc>
                <a:spcPct val="80000"/>
              </a:lnSpc>
            </a:pPr>
            <a:r>
              <a:rPr lang="en-US" sz="2800" dirty="0"/>
              <a:t>1. Reform Agenda (Academic, administrative, curricula and pedagogy)</a:t>
            </a:r>
          </a:p>
          <a:p>
            <a:pPr>
              <a:lnSpc>
                <a:spcPct val="80000"/>
              </a:lnSpc>
              <a:buFont typeface="Wingdings" pitchFamily="2" charset="2"/>
              <a:buChar char="§"/>
            </a:pPr>
            <a:r>
              <a:rPr lang="en-US" sz="2800" dirty="0"/>
              <a:t>	 Teaching &amp; Learning </a:t>
            </a:r>
          </a:p>
          <a:p>
            <a:pPr>
              <a:lnSpc>
                <a:spcPct val="80000"/>
              </a:lnSpc>
              <a:buFont typeface="Wingdings" pitchFamily="2" charset="2"/>
              <a:buChar char="§"/>
            </a:pPr>
            <a:r>
              <a:rPr lang="en-US" sz="2800" dirty="0"/>
              <a:t>	 Discovery and innovation </a:t>
            </a:r>
          </a:p>
          <a:p>
            <a:pPr>
              <a:lnSpc>
                <a:spcPct val="80000"/>
              </a:lnSpc>
              <a:buFont typeface="Wingdings" pitchFamily="2" charset="2"/>
              <a:buChar char="§"/>
            </a:pPr>
            <a:r>
              <a:rPr lang="en-US" sz="2800" dirty="0"/>
              <a:t>	 Engagement with social concern </a:t>
            </a:r>
          </a:p>
          <a:p>
            <a:pPr>
              <a:lnSpc>
                <a:spcPct val="80000"/>
              </a:lnSpc>
            </a:pPr>
            <a:r>
              <a:rPr lang="en-US" sz="2800" dirty="0"/>
              <a:t>2. Structural and System Reforms</a:t>
            </a:r>
          </a:p>
          <a:p>
            <a:pPr>
              <a:lnSpc>
                <a:spcPct val="80000"/>
              </a:lnSpc>
              <a:buFont typeface="Wingdings" pitchFamily="2" charset="2"/>
              <a:buChar char="q"/>
            </a:pPr>
            <a:r>
              <a:rPr lang="en-US" sz="2800" dirty="0"/>
              <a:t>	 Robust Policies</a:t>
            </a:r>
          </a:p>
          <a:p>
            <a:pPr>
              <a:lnSpc>
                <a:spcPct val="80000"/>
              </a:lnSpc>
              <a:buFont typeface="Wingdings" pitchFamily="2" charset="2"/>
              <a:buChar char="q"/>
            </a:pPr>
            <a:r>
              <a:rPr lang="en-US" sz="2800" dirty="0"/>
              <a:t>	 Pragmatic Program</a:t>
            </a:r>
          </a:p>
          <a:p>
            <a:pPr>
              <a:lnSpc>
                <a:spcPct val="80000"/>
              </a:lnSpc>
              <a:buFont typeface="Wingdings" pitchFamily="2" charset="2"/>
              <a:buChar char="q"/>
            </a:pPr>
            <a:r>
              <a:rPr lang="en-US" sz="2800" dirty="0"/>
              <a:t>	Good Governance </a:t>
            </a:r>
          </a:p>
          <a:p>
            <a:pPr>
              <a:lnSpc>
                <a:spcPct val="80000"/>
              </a:lnSpc>
            </a:pPr>
            <a:r>
              <a:rPr lang="en-US" sz="2800" dirty="0"/>
              <a:t>3. Academic Reform</a:t>
            </a:r>
          </a:p>
          <a:p>
            <a:pPr>
              <a:lnSpc>
                <a:spcPct val="80000"/>
              </a:lnSpc>
            </a:pPr>
            <a:r>
              <a:rPr lang="en-US" sz="2800" dirty="0"/>
              <a:t>	Semester System</a:t>
            </a:r>
          </a:p>
          <a:p>
            <a:pPr>
              <a:lnSpc>
                <a:spcPct val="80000"/>
              </a:lnSpc>
            </a:pPr>
            <a:r>
              <a:rPr lang="en-US" sz="2800" dirty="0"/>
              <a:t>         Grading System</a:t>
            </a:r>
          </a:p>
          <a:p>
            <a:pPr>
              <a:lnSpc>
                <a:spcPct val="80000"/>
              </a:lnSpc>
            </a:pPr>
            <a:r>
              <a:rPr lang="en-US" sz="2800" dirty="0"/>
              <a:t>         Choice-based credit system</a:t>
            </a:r>
          </a:p>
          <a:p>
            <a:pPr>
              <a:lnSpc>
                <a:spcPct val="80000"/>
              </a:lnSpc>
            </a:pPr>
            <a:r>
              <a:rPr lang="en-US" sz="2800" dirty="0"/>
              <a:t>	</a:t>
            </a:r>
            <a:r>
              <a:rPr lang="en-US" sz="2800" dirty="0" err="1"/>
              <a:t>i</a:t>
            </a:r>
            <a:r>
              <a:rPr lang="en-US" sz="2800" dirty="0"/>
              <a:t> Transfer of credits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6" name="Rectangle 6"/>
          <p:cNvSpPr>
            <a:spLocks noGrp="1" noChangeArrowheads="1"/>
          </p:cNvSpPr>
          <p:nvPr>
            <p:ph type="body" idx="1"/>
          </p:nvPr>
        </p:nvSpPr>
        <p:spPr>
          <a:xfrm>
            <a:off x="252095" y="420158"/>
            <a:ext cx="9075420" cy="6554470"/>
          </a:xfrm>
          <a:noFill/>
          <a:ln/>
        </p:spPr>
        <p:txBody>
          <a:bodyPr/>
          <a:lstStyle/>
          <a:p>
            <a:pPr>
              <a:lnSpc>
                <a:spcPct val="80000"/>
              </a:lnSpc>
              <a:buFont typeface="Wingdings" pitchFamily="2" charset="2"/>
              <a:buNone/>
            </a:pPr>
            <a:r>
              <a:rPr lang="en-US" sz="2200" dirty="0"/>
              <a:t>4. Generating Knowledge Society</a:t>
            </a:r>
          </a:p>
          <a:p>
            <a:pPr>
              <a:lnSpc>
                <a:spcPct val="80000"/>
              </a:lnSpc>
              <a:buFont typeface="Wingdings" pitchFamily="2" charset="2"/>
              <a:buNone/>
            </a:pPr>
            <a:r>
              <a:rPr lang="en-US" sz="2200" dirty="0"/>
              <a:t>	</a:t>
            </a:r>
            <a:r>
              <a:rPr lang="en-US" sz="2200" dirty="0" err="1"/>
              <a:t>i</a:t>
            </a:r>
            <a:r>
              <a:rPr lang="en-US" sz="2200" dirty="0"/>
              <a:t> Learner perspective </a:t>
            </a:r>
          </a:p>
          <a:p>
            <a:pPr>
              <a:lnSpc>
                <a:spcPct val="80000"/>
              </a:lnSpc>
              <a:buFont typeface="Wingdings" pitchFamily="2" charset="2"/>
              <a:buNone/>
            </a:pPr>
            <a:r>
              <a:rPr lang="en-US" sz="2200" dirty="0"/>
              <a:t>	ii. Satisfaction of National and International demand</a:t>
            </a:r>
          </a:p>
          <a:p>
            <a:pPr>
              <a:lnSpc>
                <a:spcPct val="80000"/>
              </a:lnSpc>
              <a:buFont typeface="Wingdings" pitchFamily="2" charset="2"/>
              <a:buNone/>
            </a:pPr>
            <a:r>
              <a:rPr lang="en-US" sz="2200" dirty="0"/>
              <a:t>	iii. Knowledge sharing and participation </a:t>
            </a:r>
          </a:p>
          <a:p>
            <a:pPr>
              <a:lnSpc>
                <a:spcPct val="80000"/>
              </a:lnSpc>
              <a:buFont typeface="Wingdings" pitchFamily="2" charset="2"/>
              <a:buNone/>
            </a:pPr>
            <a:r>
              <a:rPr lang="en-US" sz="2200" dirty="0"/>
              <a:t>5. Preserving the character of a University </a:t>
            </a:r>
          </a:p>
          <a:p>
            <a:pPr>
              <a:lnSpc>
                <a:spcPct val="80000"/>
              </a:lnSpc>
              <a:buFont typeface="Wingdings" pitchFamily="2" charset="2"/>
              <a:buNone/>
            </a:pPr>
            <a:r>
              <a:rPr lang="en-US" sz="2200" dirty="0"/>
              <a:t>	</a:t>
            </a:r>
          </a:p>
          <a:p>
            <a:pPr>
              <a:lnSpc>
                <a:spcPct val="80000"/>
              </a:lnSpc>
              <a:buFont typeface="Wingdings" pitchFamily="2" charset="2"/>
              <a:buNone/>
            </a:pPr>
            <a:r>
              <a:rPr lang="en-US" sz="2200" dirty="0"/>
              <a:t>	</a:t>
            </a:r>
            <a:r>
              <a:rPr lang="en-US" sz="2200" dirty="0" err="1"/>
              <a:t>i</a:t>
            </a:r>
            <a:r>
              <a:rPr lang="en-US" sz="2200" dirty="0"/>
              <a:t>. Multi-disciplinary University </a:t>
            </a:r>
          </a:p>
          <a:p>
            <a:pPr>
              <a:lnSpc>
                <a:spcPct val="80000"/>
              </a:lnSpc>
              <a:buFont typeface="Wingdings" pitchFamily="2" charset="2"/>
              <a:buNone/>
            </a:pPr>
            <a:r>
              <a:rPr lang="en-US" sz="2200" dirty="0"/>
              <a:t>	ii. Mandatory accreditation (1415 accredited out of 31324 colleges and 75 accredited out of 534 universities) </a:t>
            </a:r>
          </a:p>
          <a:p>
            <a:pPr>
              <a:lnSpc>
                <a:spcPct val="80000"/>
              </a:lnSpc>
              <a:buFont typeface="Wingdings" pitchFamily="2" charset="2"/>
              <a:buNone/>
            </a:pPr>
            <a:r>
              <a:rPr lang="en-US" sz="2200" dirty="0"/>
              <a:t>	</a:t>
            </a:r>
          </a:p>
          <a:p>
            <a:pPr>
              <a:lnSpc>
                <a:spcPct val="80000"/>
              </a:lnSpc>
              <a:buFont typeface="Wingdings" pitchFamily="2" charset="2"/>
              <a:buNone/>
            </a:pPr>
            <a:r>
              <a:rPr lang="en-US" sz="2200" dirty="0"/>
              <a:t>6. Academic Staff College</a:t>
            </a:r>
          </a:p>
          <a:p>
            <a:pPr>
              <a:lnSpc>
                <a:spcPct val="80000"/>
              </a:lnSpc>
              <a:buFont typeface="Wingdings" pitchFamily="2" charset="2"/>
              <a:buNone/>
            </a:pPr>
            <a:endParaRPr lang="en-US" sz="2200" dirty="0"/>
          </a:p>
          <a:p>
            <a:pPr>
              <a:lnSpc>
                <a:spcPct val="80000"/>
              </a:lnSpc>
              <a:buFont typeface="Wingdings" pitchFamily="2" charset="2"/>
              <a:buNone/>
            </a:pPr>
            <a:r>
              <a:rPr lang="en-US" sz="2200" dirty="0"/>
              <a:t>7. Quality faculty </a:t>
            </a:r>
          </a:p>
          <a:p>
            <a:pPr>
              <a:lnSpc>
                <a:spcPct val="80000"/>
              </a:lnSpc>
              <a:buFont typeface="Wingdings" pitchFamily="2" charset="2"/>
              <a:buNone/>
            </a:pPr>
            <a:r>
              <a:rPr lang="en-US" sz="2200" dirty="0"/>
              <a:t>	</a:t>
            </a:r>
            <a:r>
              <a:rPr lang="en-US" sz="2200" dirty="0" err="1"/>
              <a:t>i</a:t>
            </a:r>
            <a:r>
              <a:rPr lang="en-US" sz="2200" dirty="0"/>
              <a:t>. Attract good teachers </a:t>
            </a:r>
          </a:p>
          <a:p>
            <a:pPr>
              <a:lnSpc>
                <a:spcPct val="80000"/>
              </a:lnSpc>
              <a:buFont typeface="Wingdings" pitchFamily="2" charset="2"/>
              <a:buNone/>
            </a:pPr>
            <a:r>
              <a:rPr lang="en-US" sz="2200" dirty="0"/>
              <a:t>	</a:t>
            </a:r>
          </a:p>
          <a:p>
            <a:pPr>
              <a:lnSpc>
                <a:spcPct val="80000"/>
              </a:lnSpc>
              <a:buFont typeface="Wingdings" pitchFamily="2" charset="2"/>
              <a:buNone/>
            </a:pPr>
            <a:r>
              <a:rPr lang="en-US" sz="2200" dirty="0"/>
              <a:t>	ii. Faculty </a:t>
            </a:r>
            <a:r>
              <a:rPr lang="en-US" sz="2200" dirty="0" err="1"/>
              <a:t>upgradation</a:t>
            </a:r>
            <a:endParaRPr lang="en-US" sz="2200" dirty="0"/>
          </a:p>
          <a:p>
            <a:pPr>
              <a:lnSpc>
                <a:spcPct val="80000"/>
              </a:lnSpc>
            </a:pPr>
            <a:endParaRPr lang="en-US"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2467"/>
            <a:ext cx="7772400" cy="2747982"/>
          </a:xfrm>
        </p:spPr>
        <p:txBody>
          <a:bodyPr/>
          <a:lstStyle/>
          <a:p>
            <a:r>
              <a:rPr lang="en-US" sz="4000" dirty="0"/>
              <a:t>But     </a:t>
            </a:r>
            <a:br>
              <a:rPr lang="en-IN" sz="2400" dirty="0"/>
            </a:br>
            <a:r>
              <a:rPr lang="en-US" sz="2800" dirty="0"/>
              <a:t>It is possible only when-</a:t>
            </a:r>
            <a:br>
              <a:rPr lang="en-IN" sz="2800" dirty="0"/>
            </a:br>
            <a:r>
              <a:rPr lang="en-US" sz="2800" dirty="0"/>
              <a:t>Quality of education is improved </a:t>
            </a:r>
            <a:br>
              <a:rPr lang="en-IN" sz="2800" dirty="0"/>
            </a:br>
            <a:r>
              <a:rPr lang="en-US" sz="2800" dirty="0"/>
              <a:t>What to do for it?</a:t>
            </a:r>
            <a:br>
              <a:rPr lang="en-US" sz="2400" dirty="0"/>
            </a:br>
            <a:br>
              <a:rPr lang="en-IN" sz="2400" dirty="0"/>
            </a:br>
            <a:r>
              <a:rPr lang="en-US" sz="2800" dirty="0"/>
              <a:t>Change According to Change</a:t>
            </a:r>
            <a:br>
              <a:rPr lang="en-IN" sz="2800" dirty="0"/>
            </a:br>
            <a:r>
              <a:rPr lang="en-US" sz="2800" dirty="0"/>
              <a:t>Be alert for first sign of change </a:t>
            </a:r>
            <a:br>
              <a:rPr lang="en-IN" sz="2800" dirty="0"/>
            </a:br>
            <a:r>
              <a:rPr lang="en-US" sz="2800" dirty="0"/>
              <a:t>Anticipate change when things are going right</a:t>
            </a:r>
            <a:br>
              <a:rPr lang="en-IN" sz="2800" dirty="0"/>
            </a:br>
            <a:r>
              <a:rPr lang="en-US" sz="2800" dirty="0"/>
              <a:t>Always look to the opportunities that change represents </a:t>
            </a:r>
            <a:br>
              <a:rPr lang="en-IN" sz="2800" dirty="0"/>
            </a:br>
            <a:br>
              <a:rPr lang="en-IN" sz="2400" dirty="0"/>
            </a:br>
            <a:r>
              <a:rPr lang="en-US" sz="2400" dirty="0"/>
              <a:t>Surround yourself with people who are open to change </a:t>
            </a:r>
            <a:br>
              <a:rPr lang="en-IN" sz="2400" dirty="0"/>
            </a:br>
            <a:r>
              <a:rPr lang="en-US" sz="2400" dirty="0"/>
              <a:t>Play to win </a:t>
            </a:r>
            <a:br>
              <a:rPr lang="en-IN" sz="2400" dirty="0"/>
            </a:br>
            <a:r>
              <a:rPr lang="en-US" sz="2400" dirty="0"/>
              <a:t>Respect yourself </a:t>
            </a:r>
            <a:br>
              <a:rPr lang="en-IN" sz="2400" dirty="0"/>
            </a:br>
            <a:endParaRPr lang="en-IN" sz="2400" dirty="0"/>
          </a:p>
        </p:txBody>
      </p:sp>
      <p:pic>
        <p:nvPicPr>
          <p:cNvPr id="4" name="Shape 403"/>
          <p:cNvPicPr preferRelativeResize="0"/>
          <p:nvPr/>
        </p:nvPicPr>
        <p:blipFill rotWithShape="1">
          <a:blip r:embed="rId2">
            <a:alphaModFix/>
          </a:blip>
          <a:srcRect/>
          <a:stretch/>
        </p:blipFill>
        <p:spPr>
          <a:xfrm>
            <a:off x="7470792" y="566715"/>
            <a:ext cx="1966481" cy="1792466"/>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420" y="1045121"/>
            <a:ext cx="7772400" cy="3955256"/>
          </a:xfrm>
        </p:spPr>
        <p:txBody>
          <a:bodyPr/>
          <a:lstStyle/>
          <a:p>
            <a:pPr lvl="0" algn="l"/>
            <a:r>
              <a:rPr lang="en-IN" sz="5400" dirty="0"/>
              <a:t>Curriculum construction.</a:t>
            </a:r>
            <a:br>
              <a:rPr lang="en-IN" sz="5400" dirty="0"/>
            </a:br>
            <a:br>
              <a:rPr lang="en-IN" sz="5400" dirty="0"/>
            </a:br>
            <a:r>
              <a:rPr lang="en-IN" sz="3200" dirty="0">
                <a:solidFill>
                  <a:srgbClr val="FF0000"/>
                </a:solidFill>
              </a:rPr>
              <a:t>*</a:t>
            </a:r>
            <a:r>
              <a:rPr lang="en-IN" sz="2400" dirty="0">
                <a:solidFill>
                  <a:srgbClr val="FF0000"/>
                </a:solidFill>
              </a:rPr>
              <a:t>Sports		*NCC</a:t>
            </a:r>
            <a:br>
              <a:rPr lang="en-IN" sz="2400" dirty="0">
                <a:solidFill>
                  <a:srgbClr val="FF0000"/>
                </a:solidFill>
              </a:rPr>
            </a:br>
            <a:r>
              <a:rPr lang="en-IN" sz="2400" dirty="0">
                <a:solidFill>
                  <a:srgbClr val="FF0000"/>
                </a:solidFill>
              </a:rPr>
              <a:t>*Cultural Activities	*NSS</a:t>
            </a:r>
            <a:br>
              <a:rPr lang="en-IN" sz="2400" dirty="0">
                <a:solidFill>
                  <a:srgbClr val="FF0000"/>
                </a:solidFill>
              </a:rPr>
            </a:br>
            <a:r>
              <a:rPr lang="en-IN" sz="2400" dirty="0">
                <a:solidFill>
                  <a:srgbClr val="FF0000"/>
                </a:solidFill>
              </a:rPr>
              <a:t>*Literary Activities</a:t>
            </a:r>
            <a:br>
              <a:rPr lang="en-IN" sz="5400" dirty="0"/>
            </a:br>
            <a:endParaRPr lang="en-IN" sz="5400" dirty="0"/>
          </a:p>
        </p:txBody>
      </p:sp>
      <p:pic>
        <p:nvPicPr>
          <p:cNvPr id="1026" name="Picture 2" descr="C:\Users\WINDOWS\Desktop\Fostering Creativ\creativity  138\curriculum cons.jpg"/>
          <p:cNvPicPr>
            <a:picLocks noChangeAspect="1" noChangeArrowheads="1"/>
          </p:cNvPicPr>
          <p:nvPr/>
        </p:nvPicPr>
        <p:blipFill>
          <a:blip r:embed="rId2"/>
          <a:srcRect/>
          <a:stretch>
            <a:fillRect/>
          </a:stretch>
        </p:blipFill>
        <p:spPr bwMode="auto">
          <a:xfrm>
            <a:off x="5401940" y="3421385"/>
            <a:ext cx="3357586" cy="328614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800" dirty="0"/>
              <a:t>Avoid over-emphasizing the textual information.</a:t>
            </a:r>
          </a:p>
        </p:txBody>
      </p:sp>
      <p:pic>
        <p:nvPicPr>
          <p:cNvPr id="2050" name="Picture 2" descr="C:\Users\WINDOWS\Desktop\Fostering Creativ\creativity  138\textual information.jpg"/>
          <p:cNvPicPr>
            <a:picLocks noChangeAspect="1" noChangeArrowheads="1"/>
          </p:cNvPicPr>
          <p:nvPr/>
        </p:nvPicPr>
        <p:blipFill>
          <a:blip r:embed="rId2"/>
          <a:srcRect/>
          <a:stretch>
            <a:fillRect/>
          </a:stretch>
        </p:blipFill>
        <p:spPr bwMode="auto">
          <a:xfrm>
            <a:off x="2827322" y="4210053"/>
            <a:ext cx="3571900" cy="230029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2533"/>
            <a:ext cx="7999438" cy="1857388"/>
          </a:xfrm>
        </p:spPr>
        <p:txBody>
          <a:bodyPr/>
          <a:lstStyle/>
          <a:p>
            <a:r>
              <a:rPr lang="en-IN" sz="4400" dirty="0"/>
              <a:t>Encourage divergent thinking</a:t>
            </a:r>
          </a:p>
        </p:txBody>
      </p:sp>
      <p:pic>
        <p:nvPicPr>
          <p:cNvPr id="4" name="Shape 623"/>
          <p:cNvPicPr preferRelativeResize="0"/>
          <p:nvPr/>
        </p:nvPicPr>
        <p:blipFill rotWithShape="1">
          <a:blip r:embed="rId2">
            <a:alphaModFix/>
          </a:blip>
          <a:srcRect/>
          <a:stretch/>
        </p:blipFill>
        <p:spPr>
          <a:xfrm>
            <a:off x="2255818" y="3567111"/>
            <a:ext cx="4429156" cy="3000396"/>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4800" dirty="0"/>
              <a:t>.</a:t>
            </a:r>
          </a:p>
        </p:txBody>
      </p:sp>
      <p:sp>
        <p:nvSpPr>
          <p:cNvPr id="3" name="Subtitle 2"/>
          <p:cNvSpPr>
            <a:spLocks noGrp="1"/>
          </p:cNvSpPr>
          <p:nvPr>
            <p:ph type="subTitle" idx="1"/>
          </p:nvPr>
        </p:nvSpPr>
        <p:spPr>
          <a:xfrm>
            <a:off x="1041372" y="995343"/>
            <a:ext cx="6400799" cy="1752600"/>
          </a:xfrm>
        </p:spPr>
        <p:txBody>
          <a:bodyPr/>
          <a:lstStyle/>
          <a:p>
            <a:r>
              <a:rPr lang="en-IN" sz="4800" b="1" dirty="0"/>
              <a:t>     Use teaching aids properly.</a:t>
            </a:r>
          </a:p>
        </p:txBody>
      </p:sp>
      <p:pic>
        <p:nvPicPr>
          <p:cNvPr id="1026" name="Picture 2" descr="C:\Users\WINDOWS\Desktop\creativity 123455.jpg"/>
          <p:cNvPicPr>
            <a:picLocks noChangeAspect="1" noChangeArrowheads="1"/>
          </p:cNvPicPr>
          <p:nvPr/>
        </p:nvPicPr>
        <p:blipFill>
          <a:blip r:embed="rId2"/>
          <a:srcRect/>
          <a:stretch>
            <a:fillRect/>
          </a:stretch>
        </p:blipFill>
        <p:spPr bwMode="auto">
          <a:xfrm>
            <a:off x="2470132" y="2852731"/>
            <a:ext cx="3857636" cy="4143404"/>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593"/>
        <p:cNvGrpSpPr/>
        <p:nvPr/>
      </p:nvGrpSpPr>
      <p:grpSpPr>
        <a:xfrm>
          <a:off x="0" y="0"/>
          <a:ext cx="0" cy="0"/>
          <a:chOff x="0" y="0"/>
          <a:chExt cx="0" cy="0"/>
        </a:xfrm>
      </p:grpSpPr>
      <p:sp>
        <p:nvSpPr>
          <p:cNvPr id="594" name="Shape 594"/>
          <p:cNvSpPr txBox="1">
            <a:spLocks noGrp="1"/>
          </p:cNvSpPr>
          <p:nvPr>
            <p:ph type="title"/>
          </p:nvPr>
        </p:nvSpPr>
        <p:spPr>
          <a:xfrm>
            <a:off x="720279" y="684266"/>
            <a:ext cx="8463307" cy="1023879"/>
          </a:xfrm>
          <a:prstGeom prst="rect">
            <a:avLst/>
          </a:prstGeom>
          <a:noFill/>
          <a:ln>
            <a:noFill/>
          </a:ln>
        </p:spPr>
        <p:txBody>
          <a:bodyPr lIns="0" tIns="0" rIns="0" bIns="0" anchor="ctr" anchorCtr="1">
            <a:noAutofit/>
          </a:bodyPr>
          <a:lstStyle/>
          <a:p>
            <a:pPr marL="0" marR="0" lvl="0" indent="0" algn="ctr" rtl="0">
              <a:lnSpc>
                <a:spcPct val="100000"/>
              </a:lnSpc>
              <a:spcBef>
                <a:spcPts val="0"/>
              </a:spcBef>
              <a:spcAft>
                <a:spcPts val="0"/>
              </a:spcAft>
              <a:buClr>
                <a:srgbClr val="000000"/>
              </a:buClr>
              <a:buSzPct val="25000"/>
              <a:buFont typeface="Arial"/>
              <a:buNone/>
            </a:pPr>
            <a:r>
              <a:rPr lang="en-US" sz="4400" b="0" i="0" u="none" strike="noStrike" cap="none" baseline="0" dirty="0">
                <a:solidFill>
                  <a:srgbClr val="000000"/>
                </a:solidFill>
                <a:latin typeface="Arial"/>
                <a:ea typeface="Arial"/>
                <a:cs typeface="Arial"/>
                <a:sym typeface="Arial"/>
              </a:rPr>
              <a:t>Brain storming</a:t>
            </a:r>
          </a:p>
        </p:txBody>
      </p:sp>
      <p:pic>
        <p:nvPicPr>
          <p:cNvPr id="595" name="Shape 595"/>
          <p:cNvPicPr preferRelativeResize="0">
            <a:picLocks noGrp="1"/>
          </p:cNvPicPr>
          <p:nvPr>
            <p:ph type="pic" idx="2"/>
          </p:nvPr>
        </p:nvPicPr>
        <p:blipFill rotWithShape="1">
          <a:blip r:embed="rId4">
            <a:alphaModFix/>
          </a:blip>
          <a:srcRect/>
          <a:stretch/>
        </p:blipFill>
        <p:spPr>
          <a:xfrm>
            <a:off x="449877" y="1708144"/>
            <a:ext cx="3252105" cy="2264382"/>
          </a:xfrm>
          <a:prstGeom prst="rect">
            <a:avLst/>
          </a:prstGeom>
          <a:noFill/>
          <a:ln>
            <a:noFill/>
          </a:ln>
        </p:spPr>
      </p:pic>
      <p:pic>
        <p:nvPicPr>
          <p:cNvPr id="596" name="Shape 596"/>
          <p:cNvPicPr preferRelativeResize="0"/>
          <p:nvPr/>
        </p:nvPicPr>
        <p:blipFill rotWithShape="1">
          <a:blip r:embed="rId5">
            <a:alphaModFix/>
          </a:blip>
          <a:srcRect/>
          <a:stretch/>
        </p:blipFill>
        <p:spPr>
          <a:xfrm>
            <a:off x="7602985" y="4483810"/>
            <a:ext cx="2337762" cy="2174423"/>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9AF8-5388-A338-761A-0C4F24A6D075}"/>
              </a:ext>
            </a:extLst>
          </p:cNvPr>
          <p:cNvSpPr>
            <a:spLocks noGrp="1"/>
          </p:cNvSpPr>
          <p:nvPr>
            <p:ph type="ctrTitle"/>
          </p:nvPr>
        </p:nvSpPr>
        <p:spPr>
          <a:xfrm>
            <a:off x="820431" y="1189137"/>
            <a:ext cx="7772400" cy="467096"/>
          </a:xfrm>
        </p:spPr>
        <p:txBody>
          <a:bodyPr/>
          <a:lstStyle/>
          <a:p>
            <a:r>
              <a:rPr lang="en-US" sz="2800" b="1" dirty="0">
                <a:latin typeface="+mj-lt"/>
                <a:cs typeface="Times New Roman" panose="02020603050405020304" pitchFamily="18" charset="0"/>
              </a:rPr>
              <a:t>PEDAGOGY AS A METHOD</a:t>
            </a:r>
            <a:endParaRPr lang="en-IN" sz="2800" b="1" dirty="0">
              <a:latin typeface="+mj-lt"/>
            </a:endParaRPr>
          </a:p>
        </p:txBody>
      </p:sp>
      <p:sp>
        <p:nvSpPr>
          <p:cNvPr id="3" name="Subtitle 2">
            <a:extLst>
              <a:ext uri="{FF2B5EF4-FFF2-40B4-BE49-F238E27FC236}">
                <a16:creationId xmlns:a16="http://schemas.microsoft.com/office/drawing/2014/main" id="{6E8D2551-BB8B-B86E-A3FE-7229A93835A5}"/>
              </a:ext>
            </a:extLst>
          </p:cNvPr>
          <p:cNvSpPr>
            <a:spLocks noGrp="1"/>
          </p:cNvSpPr>
          <p:nvPr>
            <p:ph type="subTitle" idx="1"/>
          </p:nvPr>
        </p:nvSpPr>
        <p:spPr>
          <a:xfrm>
            <a:off x="832008" y="1909217"/>
            <a:ext cx="8208912" cy="4377655"/>
          </a:xfrm>
        </p:spPr>
        <p:txBody>
          <a:bodyPr/>
          <a:lstStyle/>
          <a:p>
            <a:pPr marL="0" indent="0" algn="just">
              <a:buNone/>
            </a:pPr>
            <a:r>
              <a:rPr lang="en-US" sz="2000" b="1" dirty="0">
                <a:latin typeface="+mn-lt"/>
                <a:cs typeface="Times New Roman" panose="02020603050405020304" pitchFamily="18" charset="0"/>
              </a:rPr>
              <a:t>Pedagogy is a method of teaching in which teachers teach, both theory and practice. </a:t>
            </a:r>
          </a:p>
          <a:p>
            <a:pPr marL="0" indent="0" algn="just">
              <a:buNone/>
            </a:pPr>
            <a:r>
              <a:rPr lang="en-US" sz="2000" b="1" dirty="0">
                <a:latin typeface="+mn-lt"/>
                <a:cs typeface="Times New Roman" panose="02020603050405020304" pitchFamily="18" charset="0"/>
              </a:rPr>
              <a:t>It is a relationship between the culture and techniques of learning.</a:t>
            </a:r>
          </a:p>
          <a:p>
            <a:pPr marL="0" indent="0" algn="just">
              <a:buNone/>
            </a:pPr>
            <a:r>
              <a:rPr lang="en-US" sz="2000" b="1" dirty="0">
                <a:latin typeface="+mn-lt"/>
                <a:cs typeface="Times New Roman" panose="02020603050405020304" pitchFamily="18" charset="0"/>
              </a:rPr>
              <a:t>Pedagogy is shaped by educator's teaching beliefs and involves their understanding of culture and different learning styles. </a:t>
            </a:r>
          </a:p>
          <a:p>
            <a:pPr marL="0" indent="0" algn="just">
              <a:buNone/>
            </a:pPr>
            <a:r>
              <a:rPr lang="en-US" sz="2000" b="1" dirty="0">
                <a:latin typeface="+mn-lt"/>
                <a:cs typeface="Times New Roman" panose="02020603050405020304" pitchFamily="18" charset="0"/>
              </a:rPr>
              <a:t>It is essential for students to have meaningful classroom relationships in order to build on prior learning.</a:t>
            </a:r>
          </a:p>
          <a:p>
            <a:pPr marL="0" indent="0" algn="just">
              <a:buNone/>
            </a:pPr>
            <a:r>
              <a:rPr lang="en-US" sz="2000" b="1" dirty="0">
                <a:latin typeface="+mn-lt"/>
                <a:cs typeface="Times New Roman" panose="02020603050405020304" pitchFamily="18" charset="0"/>
              </a:rPr>
              <a:t>The main aim of pedagogy is to build on previous learning of the students and work on the development of skills and attitudes of the learners.</a:t>
            </a:r>
          </a:p>
          <a:p>
            <a:pPr marL="0" indent="0" algn="just">
              <a:buNone/>
            </a:pPr>
            <a:r>
              <a:rPr lang="en-US" sz="2000" b="1" dirty="0">
                <a:latin typeface="+mn-lt"/>
                <a:cs typeface="Times New Roman" panose="02020603050405020304" pitchFamily="18" charset="0"/>
              </a:rPr>
              <a:t>It enables the students to get a thorough understanding of the subject and helps them in applying those learning in their daily lives outside the classroom.</a:t>
            </a:r>
          </a:p>
          <a:p>
            <a:endParaRPr lang="en-IN" dirty="0"/>
          </a:p>
        </p:txBody>
      </p:sp>
    </p:spTree>
    <p:extLst>
      <p:ext uri="{BB962C8B-B14F-4D97-AF65-F5344CB8AC3E}">
        <p14:creationId xmlns:p14="http://schemas.microsoft.com/office/powerpoint/2010/main" val="2593945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428" y="1852599"/>
            <a:ext cx="7772400" cy="3857652"/>
          </a:xfrm>
        </p:spPr>
        <p:txBody>
          <a:bodyPr/>
          <a:lstStyle/>
          <a:p>
            <a:pPr lvl="0"/>
            <a:br>
              <a:rPr lang="en-IN" sz="2000" b="1" dirty="0"/>
            </a:br>
            <a:r>
              <a:rPr lang="en-US" sz="3200" b="1" dirty="0"/>
              <a:t>So, esteemed scholars !</a:t>
            </a:r>
            <a:br>
              <a:rPr lang="en-IN" sz="3200" b="1" dirty="0"/>
            </a:br>
            <a:r>
              <a:rPr lang="en-US" sz="3200" b="1" dirty="0"/>
              <a:t>Let us change-ourselves &amp; the environment for “quality education” for creation of “human capital”</a:t>
            </a:r>
            <a:br>
              <a:rPr lang="en-IN" sz="3200" b="1" dirty="0"/>
            </a:br>
            <a:r>
              <a:rPr lang="en-US" sz="3200" b="1" dirty="0"/>
              <a:t>With the </a:t>
            </a:r>
            <a:br>
              <a:rPr lang="en-IN" sz="3200" b="1" dirty="0"/>
            </a:br>
            <a:r>
              <a:rPr lang="en-US" sz="3200" b="1" dirty="0"/>
              <a:t>confidence</a:t>
            </a:r>
            <a:br>
              <a:rPr lang="en-IN" sz="3200" b="1" dirty="0"/>
            </a:br>
            <a:r>
              <a:rPr lang="en-US" sz="3200" b="1" dirty="0"/>
              <a:t>that we  will </a:t>
            </a:r>
            <a:br>
              <a:rPr lang="en-IN" sz="3200" b="1" dirty="0"/>
            </a:br>
            <a:r>
              <a:rPr lang="en-US" sz="3200" b="1" dirty="0"/>
              <a:t>bring change </a:t>
            </a:r>
            <a:br>
              <a:rPr lang="en-US" sz="3200" b="1" dirty="0"/>
            </a:br>
            <a:r>
              <a:rPr lang="en-US" sz="3200" b="1" dirty="0"/>
              <a:t>Then only Bharat shall be </a:t>
            </a:r>
            <a:r>
              <a:rPr lang="en-US" sz="3200" b="1" dirty="0" err="1"/>
              <a:t>Atmanirbhar</a:t>
            </a:r>
            <a:r>
              <a:rPr lang="en-US" sz="3200" b="1" dirty="0"/>
              <a:t> in Education. </a:t>
            </a:r>
            <a:br>
              <a:rPr lang="en-IN" sz="3200" b="1" dirty="0"/>
            </a:br>
            <a:endParaRPr lang="en-IN" sz="32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7404" y="829097"/>
            <a:ext cx="8712968" cy="6912768"/>
          </a:xfrm>
        </p:spPr>
        <p:txBody>
          <a:bodyPr/>
          <a:lstStyle/>
          <a:p>
            <a:r>
              <a:rPr lang="en-US" sz="2800" dirty="0">
                <a:latin typeface="Arial Black" pitchFamily="34" charset="0"/>
              </a:rPr>
              <a:t>:SUGGESTION  :</a:t>
            </a:r>
          </a:p>
          <a:p>
            <a:pPr marL="285750" indent="-285750" algn="l">
              <a:lnSpc>
                <a:spcPct val="150000"/>
              </a:lnSpc>
              <a:buFont typeface="Wingdings" pitchFamily="2" charset="2"/>
              <a:buChar char="v"/>
            </a:pPr>
            <a:r>
              <a:rPr lang="en-US" sz="1800" b="1" dirty="0"/>
              <a:t>Barriers to Creativity and innovation must be overcome.</a:t>
            </a:r>
          </a:p>
          <a:p>
            <a:pPr marL="285750" indent="-285750" algn="l">
              <a:lnSpc>
                <a:spcPct val="150000"/>
              </a:lnSpc>
              <a:buFont typeface="Wingdings" pitchFamily="2" charset="2"/>
              <a:buChar char="v"/>
            </a:pPr>
            <a:r>
              <a:rPr lang="en-US" sz="1800" b="1" dirty="0"/>
              <a:t>Innovating new ways to nurture the creativity of students must be a regular practice at all levels of education.</a:t>
            </a:r>
          </a:p>
          <a:p>
            <a:pPr marL="285750" indent="-285750" algn="l">
              <a:lnSpc>
                <a:spcPct val="150000"/>
              </a:lnSpc>
              <a:buFont typeface="Wingdings" pitchFamily="2" charset="2"/>
              <a:buChar char="v"/>
            </a:pPr>
            <a:r>
              <a:rPr lang="en-US" sz="1800" b="1" dirty="0"/>
              <a:t>Encourage flexibility ,originality and elaboration in the classroom practice.</a:t>
            </a:r>
          </a:p>
          <a:p>
            <a:pPr marL="285750" indent="-285750" algn="l">
              <a:lnSpc>
                <a:spcPct val="150000"/>
              </a:lnSpc>
              <a:buFont typeface="Wingdings" pitchFamily="2" charset="2"/>
              <a:buChar char="v"/>
            </a:pPr>
            <a:r>
              <a:rPr lang="en-US" sz="1800" b="1" dirty="0"/>
              <a:t>Students must be provided opportunities to experiment and reflect in all the subject areas. </a:t>
            </a:r>
          </a:p>
          <a:p>
            <a:pPr marL="285750" indent="-285750" algn="l">
              <a:lnSpc>
                <a:spcPct val="150000"/>
              </a:lnSpc>
              <a:buFont typeface="Wingdings" pitchFamily="2" charset="2"/>
              <a:buChar char="v"/>
            </a:pPr>
            <a:r>
              <a:rPr lang="en-US" sz="1800" b="1" dirty="0"/>
              <a:t>Teacher should be respectful of unusual question.</a:t>
            </a:r>
          </a:p>
          <a:p>
            <a:pPr marL="285750" indent="-285750" algn="l">
              <a:lnSpc>
                <a:spcPct val="150000"/>
              </a:lnSpc>
              <a:buFont typeface="Wingdings" pitchFamily="2" charset="2"/>
              <a:buChar char="v"/>
            </a:pPr>
            <a:r>
              <a:rPr lang="en-US" sz="1800" b="1" dirty="0"/>
              <a:t>Teacher should be  respectful of unusual ideas of children.</a:t>
            </a:r>
          </a:p>
          <a:p>
            <a:pPr marL="285750" indent="-285750" algn="l">
              <a:lnSpc>
                <a:spcPct val="150000"/>
              </a:lnSpc>
              <a:buFont typeface="Wingdings" pitchFamily="2" charset="2"/>
              <a:buChar char="v"/>
            </a:pPr>
            <a:r>
              <a:rPr lang="en-US" sz="1800" b="1" dirty="0"/>
              <a:t>We have to  show children that their ideas have value.</a:t>
            </a:r>
          </a:p>
          <a:p>
            <a:pPr marL="285750" indent="-285750" algn="l">
              <a:lnSpc>
                <a:spcPct val="150000"/>
              </a:lnSpc>
              <a:buFont typeface="Wingdings" pitchFamily="2" charset="2"/>
              <a:buChar char="v"/>
            </a:pPr>
            <a:r>
              <a:rPr lang="en-US" sz="1800" b="1" dirty="0"/>
              <a:t>We have to provide for periods of non-evaluated practice or learning.</a:t>
            </a:r>
          </a:p>
          <a:p>
            <a:pPr marL="285750" indent="-285750" algn="l">
              <a:lnSpc>
                <a:spcPct val="150000"/>
              </a:lnSpc>
              <a:buFont typeface="Wingdings" pitchFamily="2" charset="2"/>
              <a:buChar char="v"/>
            </a:pPr>
            <a:r>
              <a:rPr lang="en-US" sz="1800" b="1" dirty="0"/>
              <a:t>Provision of incentives and awards to motivate the teacher to do continuously better.</a:t>
            </a:r>
          </a:p>
          <a:p>
            <a:pPr marL="285750" indent="-285750" algn="l">
              <a:buFont typeface="Wingdings" pitchFamily="2" charset="2"/>
              <a:buChar char="v"/>
            </a:pPr>
            <a:endParaRPr lang="en-US" dirty="0"/>
          </a:p>
          <a:p>
            <a:pPr marL="285750" indent="-285750" algn="l">
              <a:buFont typeface="Wingdings" pitchFamily="2" charset="2"/>
              <a:buChar char="v"/>
            </a:pPr>
            <a:endParaRPr lang="en-US" dirty="0"/>
          </a:p>
        </p:txBody>
      </p:sp>
    </p:spTree>
    <p:extLst>
      <p:ext uri="{BB962C8B-B14F-4D97-AF65-F5344CB8AC3E}">
        <p14:creationId xmlns:p14="http://schemas.microsoft.com/office/powerpoint/2010/main" val="631509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WINDOWS\Desktop\Face book Collection\12745714_958089640893813_6005717129472903932_n.jpg"/>
          <p:cNvPicPr>
            <a:picLocks noChangeAspect="1" noChangeArrowheads="1"/>
          </p:cNvPicPr>
          <p:nvPr/>
        </p:nvPicPr>
        <p:blipFill>
          <a:blip r:embed="rId2"/>
          <a:srcRect/>
          <a:stretch>
            <a:fillRect/>
          </a:stretch>
        </p:blipFill>
        <p:spPr bwMode="auto">
          <a:xfrm>
            <a:off x="2112942" y="1209657"/>
            <a:ext cx="6072230" cy="5143536"/>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627"/>
        <p:cNvGrpSpPr/>
        <p:nvPr/>
      </p:nvGrpSpPr>
      <p:grpSpPr>
        <a:xfrm>
          <a:off x="0" y="0"/>
          <a:ext cx="0" cy="0"/>
          <a:chOff x="0" y="0"/>
          <a:chExt cx="0" cy="0"/>
        </a:xfrm>
      </p:grpSpPr>
      <p:sp>
        <p:nvSpPr>
          <p:cNvPr id="629" name="Shape 629"/>
          <p:cNvSpPr txBox="1">
            <a:spLocks noGrp="1"/>
          </p:cNvSpPr>
          <p:nvPr>
            <p:ph type="body" idx="1"/>
          </p:nvPr>
        </p:nvSpPr>
        <p:spPr>
          <a:xfrm>
            <a:off x="720279" y="1949805"/>
            <a:ext cx="8592251" cy="4386517"/>
          </a:xfrm>
          <a:prstGeom prst="rect">
            <a:avLst/>
          </a:prstGeom>
          <a:noFill/>
          <a:ln>
            <a:noFill/>
          </a:ln>
        </p:spPr>
        <p:txBody>
          <a:bodyPr lIns="0" tIns="0" rIns="0" bIns="0" anchor="t" anchorCtr="1">
            <a:noAutofit/>
          </a:bodyPr>
          <a:lstStyle/>
          <a:p>
            <a:pPr marL="0" marR="0" lvl="0" indent="0" algn="l" rtl="0">
              <a:lnSpc>
                <a:spcPct val="100000"/>
              </a:lnSpc>
              <a:spcBef>
                <a:spcPts val="0"/>
              </a:spcBef>
              <a:spcAft>
                <a:spcPts val="0"/>
              </a:spcAft>
              <a:buClr>
                <a:schemeClr val="dk1"/>
              </a:buClr>
              <a:buFont typeface="Arial"/>
              <a:buNone/>
            </a:pPr>
            <a:endParaRPr sz="3200" b="0" i="0" u="none" strike="noStrike" cap="none" baseline="0">
              <a:solidFill>
                <a:srgbClr val="000000"/>
              </a:solidFill>
              <a:latin typeface="Arial"/>
              <a:ea typeface="Arial"/>
              <a:cs typeface="Arial"/>
              <a:sym typeface="Arial"/>
            </a:endParaRPr>
          </a:p>
          <a:p>
            <a:pPr marL="0" marR="0" lvl="0" indent="0" algn="l" rtl="0">
              <a:lnSpc>
                <a:spcPct val="100000"/>
              </a:lnSpc>
              <a:spcBef>
                <a:spcPts val="1416"/>
              </a:spcBef>
              <a:spcAft>
                <a:spcPts val="0"/>
              </a:spcAft>
              <a:buClr>
                <a:schemeClr val="dk1"/>
              </a:buClr>
              <a:buFont typeface="Arial"/>
              <a:buNone/>
            </a:pPr>
            <a:endParaRPr sz="3200" b="0" i="0" u="none" strike="noStrike" cap="none" baseline="0">
              <a:solidFill>
                <a:srgbClr val="000000"/>
              </a:solidFill>
              <a:latin typeface="Arial"/>
              <a:ea typeface="Arial"/>
              <a:cs typeface="Arial"/>
              <a:sym typeface="Arial"/>
            </a:endParaRPr>
          </a:p>
          <a:p>
            <a:pPr marL="0" marR="0" lvl="0" indent="0" algn="l" rtl="0">
              <a:lnSpc>
                <a:spcPct val="100000"/>
              </a:lnSpc>
              <a:spcBef>
                <a:spcPts val="1416"/>
              </a:spcBef>
              <a:spcAft>
                <a:spcPts val="1416"/>
              </a:spcAft>
              <a:buClr>
                <a:srgbClr val="000000"/>
              </a:buClr>
              <a:buSzPct val="25000"/>
              <a:buFont typeface="Arial"/>
              <a:buNone/>
            </a:pPr>
            <a:r>
              <a:rPr lang="en-US" sz="3200" b="0" i="0" u="none" strike="noStrike" cap="none" baseline="0" dirty="0">
                <a:solidFill>
                  <a:srgbClr val="000000"/>
                </a:solidFill>
                <a:latin typeface="Arial"/>
                <a:ea typeface="Arial"/>
                <a:cs typeface="Arial"/>
                <a:sym typeface="Arial"/>
              </a:rPr>
              <a:t>                 </a:t>
            </a:r>
          </a:p>
          <a:p>
            <a:pPr marL="0" marR="0" lvl="0" indent="0" algn="l" rtl="0">
              <a:lnSpc>
                <a:spcPct val="100000"/>
              </a:lnSpc>
              <a:spcBef>
                <a:spcPts val="1416"/>
              </a:spcBef>
              <a:spcAft>
                <a:spcPts val="1416"/>
              </a:spcAft>
              <a:buClr>
                <a:srgbClr val="000000"/>
              </a:buClr>
              <a:buSzPct val="25000"/>
              <a:buFont typeface="Arial"/>
              <a:buNone/>
            </a:pPr>
            <a:endParaRPr lang="en-US" sz="3200" dirty="0"/>
          </a:p>
          <a:p>
            <a:pPr marL="0" marR="0" lvl="0" indent="0" algn="l" rtl="0">
              <a:lnSpc>
                <a:spcPct val="100000"/>
              </a:lnSpc>
              <a:spcBef>
                <a:spcPts val="1416"/>
              </a:spcBef>
              <a:spcAft>
                <a:spcPts val="1416"/>
              </a:spcAft>
              <a:buClr>
                <a:srgbClr val="000000"/>
              </a:buClr>
              <a:buSzPct val="25000"/>
              <a:buFont typeface="Arial"/>
              <a:buNone/>
            </a:pPr>
            <a:r>
              <a:rPr lang="en-US" sz="7200" b="0" i="0" u="none" strike="noStrike" cap="none" baseline="0" dirty="0">
                <a:solidFill>
                  <a:srgbClr val="000000"/>
                </a:solidFill>
                <a:latin typeface="Arial"/>
                <a:ea typeface="Arial"/>
                <a:cs typeface="Arial"/>
                <a:sym typeface="Arial"/>
              </a:rPr>
              <a:t>THANK YOU </a:t>
            </a:r>
          </a:p>
        </p:txBody>
      </p:sp>
      <p:pic>
        <p:nvPicPr>
          <p:cNvPr id="3074" name="Picture 2" descr="C:\Users\WINDOWS\Desktop\Fostering Creativ\creativity  138\flower 15.jpg"/>
          <p:cNvPicPr>
            <a:picLocks noChangeAspect="1" noChangeArrowheads="1"/>
          </p:cNvPicPr>
          <p:nvPr/>
        </p:nvPicPr>
        <p:blipFill>
          <a:blip r:embed="rId4"/>
          <a:srcRect/>
          <a:stretch>
            <a:fillRect/>
          </a:stretch>
        </p:blipFill>
        <p:spPr bwMode="auto">
          <a:xfrm>
            <a:off x="1470000" y="923905"/>
            <a:ext cx="6786610" cy="4000528"/>
          </a:xfrm>
          <a:prstGeom prst="rect">
            <a:avLst/>
          </a:prstGeom>
          <a:noFill/>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16759-6C06-C881-D91A-625EDCACEBF9}"/>
              </a:ext>
            </a:extLst>
          </p:cNvPr>
          <p:cNvSpPr>
            <a:spLocks noGrp="1"/>
          </p:cNvSpPr>
          <p:nvPr>
            <p:ph type="ctrTitle"/>
          </p:nvPr>
        </p:nvSpPr>
        <p:spPr>
          <a:xfrm>
            <a:off x="634193" y="901105"/>
            <a:ext cx="7772400" cy="642888"/>
          </a:xfrm>
        </p:spPr>
        <p:txBody>
          <a:bodyPr/>
          <a:lstStyle/>
          <a:p>
            <a:r>
              <a:rPr lang="en-US" sz="2800" b="1" dirty="0">
                <a:latin typeface="+mj-lt"/>
              </a:rPr>
              <a:t>TYPES OF PEDAGOGY</a:t>
            </a:r>
            <a:endParaRPr lang="en-IN" sz="2800" dirty="0">
              <a:latin typeface="+mj-lt"/>
            </a:endParaRPr>
          </a:p>
        </p:txBody>
      </p:sp>
      <p:sp>
        <p:nvSpPr>
          <p:cNvPr id="3" name="Subtitle 2">
            <a:extLst>
              <a:ext uri="{FF2B5EF4-FFF2-40B4-BE49-F238E27FC236}">
                <a16:creationId xmlns:a16="http://schemas.microsoft.com/office/drawing/2014/main" id="{A3533238-8962-DBB8-77D3-506EBC183DC8}"/>
              </a:ext>
            </a:extLst>
          </p:cNvPr>
          <p:cNvSpPr>
            <a:spLocks noGrp="1"/>
          </p:cNvSpPr>
          <p:nvPr>
            <p:ph type="subTitle" idx="1"/>
          </p:nvPr>
        </p:nvSpPr>
        <p:spPr>
          <a:xfrm>
            <a:off x="649412" y="1837209"/>
            <a:ext cx="8568952" cy="3801591"/>
          </a:xfrm>
        </p:spPr>
        <p:txBody>
          <a:bodyPr/>
          <a:lstStyle/>
          <a:p>
            <a:pPr marL="0" indent="0" algn="just">
              <a:buNone/>
            </a:pPr>
            <a:r>
              <a:rPr lang="en-US" sz="2000" b="1" dirty="0">
                <a:solidFill>
                  <a:srgbClr val="00B050"/>
                </a:solidFill>
                <a:latin typeface="+mn-lt"/>
                <a:cs typeface="Times New Roman" panose="02020603050405020304" pitchFamily="18" charset="0"/>
              </a:rPr>
              <a:t>1.Social Pedagogy </a:t>
            </a:r>
            <a:r>
              <a:rPr lang="en-US" sz="2000" b="1" dirty="0">
                <a:latin typeface="+mn-lt"/>
                <a:cs typeface="Times New Roman" panose="02020603050405020304" pitchFamily="18" charset="0"/>
              </a:rPr>
              <a:t>- It is aimed towards the social development, awareness, and well-being of the students. It has two </a:t>
            </a:r>
            <a:r>
              <a:rPr lang="en-US" sz="2000" b="1" dirty="0" err="1">
                <a:latin typeface="+mn-lt"/>
                <a:cs typeface="Times New Roman" panose="02020603050405020304" pitchFamily="18" charset="0"/>
              </a:rPr>
              <a:t>dimensions:values</a:t>
            </a:r>
            <a:r>
              <a:rPr lang="en-US" sz="2000" b="1" dirty="0">
                <a:latin typeface="+mn-lt"/>
                <a:cs typeface="Times New Roman" panose="02020603050405020304" pitchFamily="18" charset="0"/>
              </a:rPr>
              <a:t> and moral education.</a:t>
            </a:r>
          </a:p>
          <a:p>
            <a:pPr marL="0" indent="0" algn="just">
              <a:buNone/>
            </a:pPr>
            <a:r>
              <a:rPr lang="en-US" sz="2000" b="1" dirty="0">
                <a:latin typeface="+mn-lt"/>
                <a:cs typeface="Times New Roman" panose="02020603050405020304" pitchFamily="18" charset="0"/>
              </a:rPr>
              <a:t>2.</a:t>
            </a:r>
            <a:r>
              <a:rPr lang="en-US" sz="2000" b="1" dirty="0">
                <a:solidFill>
                  <a:srgbClr val="00B050"/>
                </a:solidFill>
                <a:latin typeface="+mn-lt"/>
                <a:cs typeface="Times New Roman" panose="02020603050405020304" pitchFamily="18" charset="0"/>
              </a:rPr>
              <a:t>Critical Pedagogy </a:t>
            </a:r>
            <a:r>
              <a:rPr lang="en-US" sz="2000" b="1" dirty="0">
                <a:latin typeface="+mn-lt"/>
                <a:cs typeface="Times New Roman" panose="02020603050405020304" pitchFamily="18" charset="0"/>
              </a:rPr>
              <a:t>- It aims towards comprehending and deconstructing several daily life problems and issues. It encourages the student to dig deeper into things and try to understand their thoughts and beliefs on a certain topic.</a:t>
            </a:r>
          </a:p>
          <a:p>
            <a:pPr marL="0" indent="0" algn="just">
              <a:buNone/>
            </a:pPr>
            <a:r>
              <a:rPr lang="en-US" sz="2000" b="1" dirty="0">
                <a:latin typeface="+mn-lt"/>
                <a:cs typeface="Times New Roman" panose="02020603050405020304" pitchFamily="18" charset="0"/>
              </a:rPr>
              <a:t>3.</a:t>
            </a:r>
            <a:r>
              <a:rPr lang="en-US" sz="2000" b="1" dirty="0">
                <a:solidFill>
                  <a:srgbClr val="00B050"/>
                </a:solidFill>
                <a:latin typeface="+mn-lt"/>
                <a:cs typeface="Times New Roman" panose="02020603050405020304" pitchFamily="18" charset="0"/>
              </a:rPr>
              <a:t>Culturally Responsive Pedagogy </a:t>
            </a:r>
            <a:r>
              <a:rPr lang="en-US" sz="2000" b="1" dirty="0">
                <a:latin typeface="+mn-lt"/>
                <a:cs typeface="Times New Roman" panose="02020603050405020304" pitchFamily="18" charset="0"/>
              </a:rPr>
              <a:t>- It aims to address the cultural diversity among students. It helps to comprehend cultural differences among the students and increases awareness about cultural differences in school.</a:t>
            </a:r>
          </a:p>
          <a:p>
            <a:pPr marL="0" indent="0" algn="just">
              <a:buNone/>
            </a:pPr>
            <a:r>
              <a:rPr lang="en-US" sz="2000" b="1" dirty="0">
                <a:latin typeface="+mn-lt"/>
                <a:cs typeface="Times New Roman" panose="02020603050405020304" pitchFamily="18" charset="0"/>
              </a:rPr>
              <a:t>4.</a:t>
            </a:r>
            <a:r>
              <a:rPr lang="en-US" sz="2000" b="1" dirty="0">
                <a:solidFill>
                  <a:srgbClr val="00B050"/>
                </a:solidFill>
                <a:latin typeface="+mn-lt"/>
                <a:cs typeface="Times New Roman" panose="02020603050405020304" pitchFamily="18" charset="0"/>
              </a:rPr>
              <a:t>Socratic Pedagogy </a:t>
            </a:r>
            <a:r>
              <a:rPr lang="en-US" sz="2000" b="1" dirty="0">
                <a:latin typeface="+mn-lt"/>
                <a:cs typeface="Times New Roman" panose="02020603050405020304" pitchFamily="18" charset="0"/>
              </a:rPr>
              <a:t>- It aims to encourage the students to gain more knowledge from other sources along with what is provided to them. This helps the students to find alternative solutions to the problems.</a:t>
            </a:r>
          </a:p>
          <a:p>
            <a:endParaRPr lang="en-IN" sz="2000" dirty="0"/>
          </a:p>
        </p:txBody>
      </p:sp>
    </p:spTree>
    <p:extLst>
      <p:ext uri="{BB962C8B-B14F-4D97-AF65-F5344CB8AC3E}">
        <p14:creationId xmlns:p14="http://schemas.microsoft.com/office/powerpoint/2010/main" val="346274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8FCB0-FDCA-A17A-5661-C67F2EDA6FFE}"/>
              </a:ext>
            </a:extLst>
          </p:cNvPr>
          <p:cNvSpPr>
            <a:spLocks noGrp="1"/>
          </p:cNvSpPr>
          <p:nvPr>
            <p:ph type="ctrTitle"/>
          </p:nvPr>
        </p:nvSpPr>
        <p:spPr>
          <a:xfrm>
            <a:off x="505396" y="939701"/>
            <a:ext cx="7772400" cy="498872"/>
          </a:xfrm>
        </p:spPr>
        <p:txBody>
          <a:bodyPr/>
          <a:lstStyle/>
          <a:p>
            <a:r>
              <a:rPr lang="en-US" sz="2800" b="1" dirty="0">
                <a:latin typeface="+mj-lt"/>
              </a:rPr>
              <a:t>OUTCOMES OF PEDAGOGY</a:t>
            </a:r>
            <a:endParaRPr lang="en-IN" sz="2800" dirty="0">
              <a:latin typeface="+mj-lt"/>
            </a:endParaRPr>
          </a:p>
        </p:txBody>
      </p:sp>
      <p:sp>
        <p:nvSpPr>
          <p:cNvPr id="3" name="Subtitle 2">
            <a:extLst>
              <a:ext uri="{FF2B5EF4-FFF2-40B4-BE49-F238E27FC236}">
                <a16:creationId xmlns:a16="http://schemas.microsoft.com/office/drawing/2014/main" id="{9BFD0F12-3376-D140-774F-9D1BB2E94C5C}"/>
              </a:ext>
            </a:extLst>
          </p:cNvPr>
          <p:cNvSpPr>
            <a:spLocks noGrp="1"/>
          </p:cNvSpPr>
          <p:nvPr>
            <p:ph type="subTitle" idx="1"/>
          </p:nvPr>
        </p:nvSpPr>
        <p:spPr>
          <a:xfrm>
            <a:off x="793428" y="1621185"/>
            <a:ext cx="8352928" cy="4752528"/>
          </a:xfrm>
        </p:spPr>
        <p:txBody>
          <a:bodyPr/>
          <a:lstStyle/>
          <a:p>
            <a:pPr marL="0" indent="0" algn="just">
              <a:lnSpc>
                <a:spcPct val="120000"/>
              </a:lnSpc>
              <a:buNone/>
            </a:pPr>
            <a:r>
              <a:rPr lang="en-US" sz="2000" b="1" dirty="0">
                <a:solidFill>
                  <a:srgbClr val="00B0F0"/>
                </a:solidFill>
                <a:latin typeface="+mn-lt"/>
                <a:cs typeface="Times New Roman" panose="02020603050405020304" pitchFamily="18" charset="0"/>
              </a:rPr>
              <a:t>Character</a:t>
            </a:r>
          </a:p>
          <a:p>
            <a:pPr marL="0" indent="0" algn="just">
              <a:lnSpc>
                <a:spcPct val="120000"/>
              </a:lnSpc>
              <a:buNone/>
            </a:pPr>
            <a:r>
              <a:rPr lang="en-US" sz="2000" b="1" dirty="0">
                <a:latin typeface="+mn-lt"/>
                <a:cs typeface="Times New Roman" panose="02020603050405020304" pitchFamily="18" charset="0"/>
              </a:rPr>
              <a:t>Character refers to qualities of the individual essential for being personally effective in a complex world including: grit, tenacity, perseverance, resilience, reliability, and honesty.</a:t>
            </a:r>
          </a:p>
          <a:p>
            <a:pPr marL="0" indent="0" algn="just">
              <a:lnSpc>
                <a:spcPct val="120000"/>
              </a:lnSpc>
              <a:buNone/>
            </a:pPr>
            <a:r>
              <a:rPr lang="en-US" sz="2000" b="1" dirty="0">
                <a:solidFill>
                  <a:srgbClr val="00B0F0"/>
                </a:solidFill>
                <a:latin typeface="+mn-lt"/>
                <a:cs typeface="Times New Roman" panose="02020603050405020304" pitchFamily="18" charset="0"/>
              </a:rPr>
              <a:t>Citizenship</a:t>
            </a:r>
            <a:r>
              <a:rPr lang="en-US" sz="2000" b="1" dirty="0">
                <a:latin typeface="+mn-lt"/>
                <a:cs typeface="Times New Roman" panose="02020603050405020304" pitchFamily="18" charset="0"/>
              </a:rPr>
              <a:t> </a:t>
            </a:r>
          </a:p>
          <a:p>
            <a:pPr marL="0" indent="0" algn="just">
              <a:lnSpc>
                <a:spcPct val="120000"/>
              </a:lnSpc>
              <a:buNone/>
            </a:pPr>
            <a:r>
              <a:rPr lang="en-US" sz="2000" b="1" dirty="0">
                <a:latin typeface="+mn-lt"/>
                <a:cs typeface="Times New Roman" panose="02020603050405020304" pitchFamily="18" charset="0"/>
              </a:rPr>
              <a:t>Thinking like global citizens, considering global issues based on a deep understanding of diverse values with genuine interest in engaging with others to solve complex problems that impact human and environmental sustainability.</a:t>
            </a:r>
          </a:p>
          <a:p>
            <a:pPr marL="0" indent="0" algn="just">
              <a:buNone/>
            </a:pPr>
            <a:r>
              <a:rPr lang="en-US" sz="2000" b="1" dirty="0">
                <a:solidFill>
                  <a:srgbClr val="00B0F0"/>
                </a:solidFill>
                <a:latin typeface="+mn-lt"/>
                <a:cs typeface="Times New Roman" panose="02020603050405020304" pitchFamily="18" charset="0"/>
              </a:rPr>
              <a:t>Communication</a:t>
            </a:r>
            <a:r>
              <a:rPr lang="en-US" sz="2000" b="1" dirty="0">
                <a:latin typeface="+mn-lt"/>
                <a:cs typeface="Times New Roman" panose="02020603050405020304" pitchFamily="18" charset="0"/>
              </a:rPr>
              <a:t> </a:t>
            </a:r>
          </a:p>
          <a:p>
            <a:pPr marL="0" indent="0" algn="just">
              <a:lnSpc>
                <a:spcPct val="120000"/>
              </a:lnSpc>
              <a:buNone/>
            </a:pPr>
            <a:r>
              <a:rPr lang="en-US" sz="2000" b="1" dirty="0">
                <a:latin typeface="+mn-lt"/>
                <a:cs typeface="Times New Roman" panose="02020603050405020304" pitchFamily="18" charset="0"/>
              </a:rPr>
              <a:t>Communication entails mastery of three fluencies: digital, writing, and speaking tailored for a range of audiences.</a:t>
            </a:r>
          </a:p>
          <a:p>
            <a:endParaRPr lang="en-IN" dirty="0"/>
          </a:p>
        </p:txBody>
      </p:sp>
    </p:spTree>
    <p:extLst>
      <p:ext uri="{BB962C8B-B14F-4D97-AF65-F5344CB8AC3E}">
        <p14:creationId xmlns:p14="http://schemas.microsoft.com/office/powerpoint/2010/main" val="302980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3B4F36-CD1E-5CB1-CCC4-B5E3F0C22754}"/>
              </a:ext>
            </a:extLst>
          </p:cNvPr>
          <p:cNvSpPr>
            <a:spLocks noGrp="1"/>
          </p:cNvSpPr>
          <p:nvPr>
            <p:ph type="subTitle" idx="1"/>
          </p:nvPr>
        </p:nvSpPr>
        <p:spPr>
          <a:xfrm>
            <a:off x="757424" y="1693193"/>
            <a:ext cx="8568952" cy="2448272"/>
          </a:xfrm>
        </p:spPr>
        <p:txBody>
          <a:bodyPr/>
          <a:lstStyle/>
          <a:p>
            <a:pPr marL="0" indent="0" algn="just">
              <a:lnSpc>
                <a:spcPct val="120000"/>
              </a:lnSpc>
              <a:buNone/>
            </a:pPr>
            <a:r>
              <a:rPr lang="en-US" sz="2000" b="1" dirty="0">
                <a:solidFill>
                  <a:srgbClr val="00B0F0"/>
                </a:solidFill>
                <a:latin typeface="+mn-lt"/>
                <a:cs typeface="Times New Roman" panose="02020603050405020304" pitchFamily="18" charset="0"/>
              </a:rPr>
              <a:t>Collaboration </a:t>
            </a:r>
          </a:p>
          <a:p>
            <a:pPr marL="0" indent="0" algn="just">
              <a:lnSpc>
                <a:spcPct val="120000"/>
              </a:lnSpc>
              <a:buNone/>
            </a:pPr>
            <a:r>
              <a:rPr lang="en-US" sz="2000" b="1" dirty="0">
                <a:latin typeface="+mn-lt"/>
                <a:cs typeface="Times New Roman" panose="02020603050405020304" pitchFamily="18" charset="0"/>
              </a:rPr>
              <a:t>Collaboration refers to the capacity to work interdependently and synergistically in teams with strong interpersonal and team‐related skills including effective management of team dynamics, making substantive decisions together, and learning from and contributing to the learning of others.</a:t>
            </a:r>
          </a:p>
          <a:p>
            <a:pPr marL="0" indent="0" algn="just">
              <a:lnSpc>
                <a:spcPct val="120000"/>
              </a:lnSpc>
              <a:buNone/>
            </a:pPr>
            <a:r>
              <a:rPr lang="en-US" sz="2000" b="1" dirty="0">
                <a:latin typeface="+mn-lt"/>
                <a:cs typeface="Times New Roman" panose="02020603050405020304" pitchFamily="18" charset="0"/>
              </a:rPr>
              <a:t> </a:t>
            </a:r>
          </a:p>
          <a:p>
            <a:pPr marL="0" indent="0" algn="just">
              <a:buNone/>
            </a:pPr>
            <a:r>
              <a:rPr lang="en-US" sz="2000" b="1" dirty="0">
                <a:solidFill>
                  <a:srgbClr val="00B0F0"/>
                </a:solidFill>
                <a:latin typeface="+mn-lt"/>
                <a:cs typeface="Times New Roman" panose="02020603050405020304" pitchFamily="18" charset="0"/>
              </a:rPr>
              <a:t>Creativity</a:t>
            </a:r>
            <a:r>
              <a:rPr lang="en-US" sz="2000" b="1" dirty="0">
                <a:latin typeface="+mn-lt"/>
                <a:cs typeface="Times New Roman" panose="02020603050405020304" pitchFamily="18" charset="0"/>
              </a:rPr>
              <a:t> </a:t>
            </a:r>
          </a:p>
          <a:p>
            <a:pPr marL="0" indent="0" algn="just">
              <a:buNone/>
            </a:pPr>
            <a:r>
              <a:rPr lang="en-US" sz="2000" b="1" dirty="0">
                <a:latin typeface="+mn-lt"/>
                <a:cs typeface="Times New Roman" panose="02020603050405020304" pitchFamily="18" charset="0"/>
              </a:rPr>
              <a:t>Having an ‘entrepreneurial eye’ for economic and social opportunities, asking the right questions to generate novel ideas, and demonstrating leadership to pursue those ideas into practice. </a:t>
            </a:r>
          </a:p>
          <a:p>
            <a:endParaRPr lang="en-IN" dirty="0"/>
          </a:p>
        </p:txBody>
      </p:sp>
    </p:spTree>
    <p:extLst>
      <p:ext uri="{BB962C8B-B14F-4D97-AF65-F5344CB8AC3E}">
        <p14:creationId xmlns:p14="http://schemas.microsoft.com/office/powerpoint/2010/main" val="274256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DD3D636-142D-5704-C1E9-368B4EB02984}"/>
              </a:ext>
            </a:extLst>
          </p:cNvPr>
          <p:cNvSpPr>
            <a:spLocks noGrp="1"/>
          </p:cNvSpPr>
          <p:nvPr>
            <p:ph type="subTitle" idx="1"/>
          </p:nvPr>
        </p:nvSpPr>
        <p:spPr>
          <a:xfrm>
            <a:off x="721420" y="1484585"/>
            <a:ext cx="8208912" cy="4593679"/>
          </a:xfrm>
        </p:spPr>
        <p:txBody>
          <a:bodyPr/>
          <a:lstStyle/>
          <a:p>
            <a:pPr marL="0" indent="0" algn="just">
              <a:buNone/>
            </a:pPr>
            <a:r>
              <a:rPr lang="en-US" sz="2000" b="1" dirty="0">
                <a:solidFill>
                  <a:srgbClr val="00B0F0"/>
                </a:solidFill>
                <a:latin typeface="+mn-lt"/>
                <a:cs typeface="Times New Roman" panose="02020603050405020304" pitchFamily="18" charset="0"/>
              </a:rPr>
              <a:t>Critical Thinking</a:t>
            </a:r>
          </a:p>
          <a:p>
            <a:pPr marL="0" indent="0" algn="just">
              <a:buNone/>
            </a:pPr>
            <a:r>
              <a:rPr lang="en-US" sz="2000" b="1" dirty="0">
                <a:latin typeface="+mn-lt"/>
                <a:cs typeface="Times New Roman" panose="02020603050405020304" pitchFamily="18" charset="0"/>
              </a:rPr>
              <a:t>Critically evaluating information and arguments, seeing patterns and connections, construction of meaningful knowledge and applying it in the real world.</a:t>
            </a:r>
          </a:p>
          <a:p>
            <a:pPr marL="0" indent="0" algn="just">
              <a:buNone/>
            </a:pPr>
            <a:endParaRPr lang="en-US" sz="2000" b="1" dirty="0">
              <a:latin typeface="+mn-lt"/>
            </a:endParaRPr>
          </a:p>
          <a:p>
            <a:pPr marL="0" indent="0" algn="just">
              <a:buNone/>
            </a:pPr>
            <a:r>
              <a:rPr lang="en-US" sz="2000" b="1" dirty="0">
                <a:solidFill>
                  <a:srgbClr val="00B0F0"/>
                </a:solidFill>
                <a:latin typeface="+mn-lt"/>
                <a:cs typeface="Times New Roman" panose="02020603050405020304" pitchFamily="18" charset="0"/>
              </a:rPr>
              <a:t>‘E Squared’ (Ethical Entrepreneurialism)</a:t>
            </a:r>
          </a:p>
          <a:p>
            <a:pPr marL="0" indent="0" algn="just">
              <a:buNone/>
            </a:pPr>
            <a:r>
              <a:rPr lang="en-US" sz="2000" b="1" dirty="0">
                <a:latin typeface="+mn-lt"/>
                <a:cs typeface="Times New Roman" panose="02020603050405020304" pitchFamily="18" charset="0"/>
              </a:rPr>
              <a:t>Permeates the endless cycle of learning in action breaking the distinction between being able to work with the hands, the mind and giving a new, deeper meaning to the term ‘entrepreneurialism’. Entrepreneurialism is not just about making money but also being able to identify and resolve complex personal and societal challenges locally and globally.</a:t>
            </a:r>
          </a:p>
          <a:p>
            <a:endParaRPr lang="en-IN" dirty="0"/>
          </a:p>
        </p:txBody>
      </p:sp>
    </p:spTree>
    <p:extLst>
      <p:ext uri="{BB962C8B-B14F-4D97-AF65-F5344CB8AC3E}">
        <p14:creationId xmlns:p14="http://schemas.microsoft.com/office/powerpoint/2010/main" val="287539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E2682-00AA-3764-37AF-FBA81D4E05B2}"/>
              </a:ext>
            </a:extLst>
          </p:cNvPr>
          <p:cNvSpPr>
            <a:spLocks noGrp="1"/>
          </p:cNvSpPr>
          <p:nvPr>
            <p:ph type="ctrTitle"/>
          </p:nvPr>
        </p:nvSpPr>
        <p:spPr>
          <a:xfrm>
            <a:off x="649412" y="901105"/>
            <a:ext cx="7772400" cy="642888"/>
          </a:xfrm>
        </p:spPr>
        <p:txBody>
          <a:bodyPr/>
          <a:lstStyle/>
          <a:p>
            <a:r>
              <a:rPr lang="en-US" sz="2800" b="1" dirty="0">
                <a:latin typeface="+mj-lt"/>
              </a:rPr>
              <a:t>INNOVATIVE PEDAGOGY</a:t>
            </a:r>
            <a:endParaRPr lang="en-IN" sz="2800" dirty="0">
              <a:latin typeface="+mj-lt"/>
            </a:endParaRPr>
          </a:p>
        </p:txBody>
      </p:sp>
      <p:sp>
        <p:nvSpPr>
          <p:cNvPr id="3" name="Subtitle 2">
            <a:extLst>
              <a:ext uri="{FF2B5EF4-FFF2-40B4-BE49-F238E27FC236}">
                <a16:creationId xmlns:a16="http://schemas.microsoft.com/office/drawing/2014/main" id="{4215E7F2-28D1-94FC-2968-6A812A35FC83}"/>
              </a:ext>
            </a:extLst>
          </p:cNvPr>
          <p:cNvSpPr>
            <a:spLocks noGrp="1"/>
          </p:cNvSpPr>
          <p:nvPr>
            <p:ph type="subTitle" idx="1"/>
          </p:nvPr>
        </p:nvSpPr>
        <p:spPr>
          <a:xfrm>
            <a:off x="649412" y="1765201"/>
            <a:ext cx="8784976" cy="3168352"/>
          </a:xfrm>
        </p:spPr>
        <p:txBody>
          <a:bodyPr/>
          <a:lstStyle/>
          <a:p>
            <a:pPr marL="0" indent="0" algn="just">
              <a:buNone/>
            </a:pPr>
            <a:r>
              <a:rPr lang="en-US" sz="1800" b="1" dirty="0">
                <a:latin typeface="+mn-lt"/>
                <a:cs typeface="Times New Roman" panose="02020603050405020304" pitchFamily="18" charset="0"/>
              </a:rPr>
              <a:t>Innovation in pedagogy, like any kind of innovation, takes existing ideas, tools or practices and brings them together in new ways to solve problems when current practice is not adequately meeting the needs. </a:t>
            </a:r>
          </a:p>
          <a:p>
            <a:pPr marL="0" indent="0" algn="just">
              <a:buNone/>
            </a:pPr>
            <a:r>
              <a:rPr lang="en-US" sz="1800" b="1" dirty="0">
                <a:latin typeface="+mn-lt"/>
                <a:cs typeface="Times New Roman" panose="02020603050405020304" pitchFamily="18" charset="0"/>
              </a:rPr>
              <a:t>The choice of pedagogy has often been made ad hoc or based on whatever a teacher had encountered in their teacher education or their own schooling.</a:t>
            </a:r>
          </a:p>
          <a:p>
            <a:pPr marL="0" indent="0" algn="just">
              <a:buNone/>
            </a:pPr>
            <a:r>
              <a:rPr lang="en-US" sz="1800" b="1" dirty="0">
                <a:latin typeface="+mn-lt"/>
                <a:cs typeface="Times New Roman" panose="02020603050405020304" pitchFamily="18" charset="0"/>
              </a:rPr>
              <a:t>But where teachers are supported by high quality teacher education and strong professional infrastructures, they are enabled to make concerted decisions about pedagogy, acting as designers of learning by selecting approaches with a clear sense of their intended impact.</a:t>
            </a:r>
          </a:p>
          <a:p>
            <a:pPr marL="0" indent="0" algn="just">
              <a:buNone/>
            </a:pPr>
            <a:r>
              <a:rPr lang="en-US" sz="1800" b="1" dirty="0">
                <a:latin typeface="+mn-lt"/>
                <a:cs typeface="Times New Roman" panose="02020603050405020304" pitchFamily="18" charset="0"/>
              </a:rPr>
              <a:t>Developing and selecting pedagogies involves more than working out what is “effective” as indicated by impact on diverse measures of learning. </a:t>
            </a:r>
          </a:p>
          <a:p>
            <a:pPr marL="0" indent="0" algn="just">
              <a:buNone/>
            </a:pPr>
            <a:r>
              <a:rPr lang="en-US" sz="1800" b="1" dirty="0">
                <a:latin typeface="+mn-lt"/>
                <a:cs typeface="Times New Roman" panose="02020603050405020304" pitchFamily="18" charset="0"/>
              </a:rPr>
              <a:t>Different </a:t>
            </a:r>
            <a:r>
              <a:rPr lang="en-US" sz="1800" b="1" dirty="0">
                <a:solidFill>
                  <a:srgbClr val="FF0000"/>
                </a:solidFill>
                <a:latin typeface="+mn-lt"/>
                <a:cs typeface="Times New Roman" panose="02020603050405020304" pitchFamily="18" charset="0"/>
              </a:rPr>
              <a:t>pedagogies are based on different theories </a:t>
            </a:r>
            <a:r>
              <a:rPr lang="en-US" sz="1800" b="1" dirty="0">
                <a:latin typeface="+mn-lt"/>
                <a:cs typeface="Times New Roman" panose="02020603050405020304" pitchFamily="18" charset="0"/>
              </a:rPr>
              <a:t>of learning, and these theories entail different views of </a:t>
            </a:r>
            <a:r>
              <a:rPr lang="en-US" sz="1800" b="1" dirty="0">
                <a:solidFill>
                  <a:srgbClr val="FF0000"/>
                </a:solidFill>
                <a:latin typeface="+mn-lt"/>
                <a:cs typeface="Times New Roman" panose="02020603050405020304" pitchFamily="18" charset="0"/>
              </a:rPr>
              <a:t>psychology and philosophy </a:t>
            </a:r>
            <a:r>
              <a:rPr lang="en-US" sz="1800" b="1" dirty="0">
                <a:latin typeface="+mn-lt"/>
                <a:cs typeface="Times New Roman" panose="02020603050405020304" pitchFamily="18" charset="0"/>
              </a:rPr>
              <a:t>regarding what is most important in learning. </a:t>
            </a:r>
          </a:p>
          <a:p>
            <a:pPr marL="0" indent="0" algn="just">
              <a:buNone/>
            </a:pPr>
            <a:r>
              <a:rPr lang="en-US" sz="1800" b="1" dirty="0">
                <a:latin typeface="+mn-lt"/>
                <a:cs typeface="Times New Roman" panose="02020603050405020304" pitchFamily="18" charset="0"/>
              </a:rPr>
              <a:t>The full power of a pedagogy – and of pedagogical innovation – can only be evaluated in taking into account all the things the pedagogies are trying to achieve. </a:t>
            </a:r>
          </a:p>
          <a:p>
            <a:endParaRPr lang="en-IN" dirty="0"/>
          </a:p>
        </p:txBody>
      </p:sp>
    </p:spTree>
    <p:extLst>
      <p:ext uri="{BB962C8B-B14F-4D97-AF65-F5344CB8AC3E}">
        <p14:creationId xmlns:p14="http://schemas.microsoft.com/office/powerpoint/2010/main" val="770848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a:t>NEP 2020 Focuses on Innovation and Creativity </a:t>
            </a:r>
          </a:p>
        </p:txBody>
      </p:sp>
    </p:spTree>
    <p:extLst>
      <p:ext uri="{BB962C8B-B14F-4D97-AF65-F5344CB8AC3E}">
        <p14:creationId xmlns:p14="http://schemas.microsoft.com/office/powerpoint/2010/main" val="4047147291"/>
      </p:ext>
    </p:extLst>
  </p:cSld>
  <p:clrMapOvr>
    <a:masterClrMapping/>
  </p:clrMapOvr>
</p:sld>
</file>

<file path=ppt/theme/theme1.xml><?xml version="1.0" encoding="utf-8"?>
<a:theme xmlns:a="http://schemas.openxmlformats.org/drawingml/2006/main" name="Master1-Layout1-title-Title-Slide">
  <a:themeElements>
    <a:clrScheme name="Office">
      <a:dk1>
        <a:srgbClr val="000000"/>
      </a:dk1>
      <a:lt1>
        <a:srgbClr val="FFFD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ster1-Layout7-blank-Blank">
  <a:themeElements>
    <a:clrScheme name="Office">
      <a:dk1>
        <a:srgbClr val="000000"/>
      </a:dk1>
      <a:lt1>
        <a:srgbClr val="FFFD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aster1-Layout2-obj-Title-and-Content">
  <a:themeElements>
    <a:clrScheme name="Office">
      <a:dk1>
        <a:srgbClr val="000000"/>
      </a:dk1>
      <a:lt1>
        <a:srgbClr val="FFFD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Master1-Layout2-obj-Title-and-Content">
  <a:themeElements>
    <a:clrScheme name="Office">
      <a:dk1>
        <a:srgbClr val="000000"/>
      </a:dk1>
      <a:lt1>
        <a:srgbClr val="FFFD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847</TotalTime>
  <Words>2033</Words>
  <Application>Microsoft Office PowerPoint</Application>
  <PresentationFormat>Custom</PresentationFormat>
  <Paragraphs>168</Paragraphs>
  <Slides>33</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33</vt:i4>
      </vt:variant>
    </vt:vector>
  </HeadingPairs>
  <TitlesOfParts>
    <vt:vector size="45" baseType="lpstr">
      <vt:lpstr>Arial</vt:lpstr>
      <vt:lpstr>Arial Black</vt:lpstr>
      <vt:lpstr>Arial Rounded MT Bold</vt:lpstr>
      <vt:lpstr>Bauhaus 93</vt:lpstr>
      <vt:lpstr>Calibri</vt:lpstr>
      <vt:lpstr>Georgia</vt:lpstr>
      <vt:lpstr>Times New Roman</vt:lpstr>
      <vt:lpstr>Wingdings</vt:lpstr>
      <vt:lpstr>Master1-Layout1-title-Title-Slide</vt:lpstr>
      <vt:lpstr>Master1-Layout7-blank-Blank</vt:lpstr>
      <vt:lpstr>Master1-Layout2-obj-Title-and-Content</vt:lpstr>
      <vt:lpstr>1_Master1-Layout2-obj-Title-and-Content</vt:lpstr>
      <vt:lpstr>ASSOCIATION OF INDIAN UNIVERSITIES  East Zone Vice Chancellors’ Meet- 2022-23 13-14 December 2022 ICFAI UNIVERSITY, SIKKIM</vt:lpstr>
      <vt:lpstr>PEDAGOGY</vt:lpstr>
      <vt:lpstr>PEDAGOGY AS A METHOD</vt:lpstr>
      <vt:lpstr>TYPES OF PEDAGOGY</vt:lpstr>
      <vt:lpstr>OUTCOMES OF PEDAGOGY</vt:lpstr>
      <vt:lpstr>PowerPoint Presentation</vt:lpstr>
      <vt:lpstr>PowerPoint Presentation</vt:lpstr>
      <vt:lpstr>INNOVATIVE PEDAGOGY</vt:lpstr>
      <vt:lpstr>NEP 2020 Focuses on Innovation and Creativity </vt:lpstr>
      <vt:lpstr> “ It is only when our universities will be able  to produce a generation  of innovators not initiators, planners not paper pushers, job creators ,not job seekers  and original thinkers and not routine followers, only then our university graduates can confidently echo the statement of the great French  Philosopher Descartes “Cogito, ergo sum “or “I think, therefore I am “and transform  our society into a vibrate ,dynamic and living society .As has been well said ,”I” in India should stand for “Innovation” and not “Imitation” </vt:lpstr>
      <vt:lpstr>PowerPoint Presentation</vt:lpstr>
      <vt:lpstr>PowerPoint Presentation</vt:lpstr>
      <vt:lpstr>THE EXISTING ECONOMIC SCENARIO India has excellent progress in  Agriculture Space  Atomic Energy, Electronic Information technology Pharmaceuticals, etc    India is third  economic power in the world    </vt:lpstr>
      <vt:lpstr>REQUIREMENTS OF KNOWLEDGE INDUSTRY Qualified and skilled manpower Computer-based technical knowledge World-class management skill  Good quality of education   </vt:lpstr>
      <vt:lpstr>But ? It is possible only when – Creativity nurtured &amp;  Quality of education is improved. What to do for it?  The 4.7 crore workforce may dominate the world industry and make India an economic superpower    Provided that-  They are properly qualified. If not, they will be burden on the Nation. </vt:lpstr>
      <vt:lpstr>PowerPoint Presentation</vt:lpstr>
      <vt:lpstr>HUMAN CAPITAL FORMATION We talk of Japan’s achievements but don’t follow them. Japan has no resources except human one and it has developed it properly. Any amount of investment in capital formation will not bring desired result if human resource is not developed  We know that India is spending very low in education and health               </vt:lpstr>
      <vt:lpstr>PowerPoint Presentation</vt:lpstr>
      <vt:lpstr>Issues to be addressed Access: Equality: Quality: Issues and challenges in Relation to Access. Access remains limited and varies across socio- economic groups. .   Issues and challenges in relation to Equality and Inclusion: Overcoming Barriers to the Education of Marginalized section       </vt:lpstr>
      <vt:lpstr>Issues and challenges in Relation to Quality and Excellence. Reforms in the Regulatory Environment Implementing the reforms Agenda  Curricular Reforms. Reforms in the Accreditation system and Ratings. Integration of Technology in Teaching –Learning and outreach.     Enhancing Quality and Excellence in Higher Education: Accreditation Mandatory Attracting quality Faculty and continuous Faculty Development Programmers Evaluation of Teachers by students and peer assessment Networking of universities and colleges Strengthening the E-Learning Systemic Reforms for Good Governance Multi-disciplinary research and innovation programmes Curbing plagiarism     </vt:lpstr>
      <vt:lpstr> Enhancing Quality and Excellence in Higher Education</vt:lpstr>
      <vt:lpstr>PowerPoint Presentation</vt:lpstr>
      <vt:lpstr>PowerPoint Presentation</vt:lpstr>
      <vt:lpstr>But      It is possible only when- Quality of education is improved  What to do for it?  Change According to Change Be alert for first sign of change  Anticipate change when things are going right Always look to the opportunities that change represents   Surround yourself with people who are open to change  Play to win  Respect yourself  </vt:lpstr>
      <vt:lpstr>Curriculum construction.  *Sports  *NCC *Cultural Activities *NSS *Literary Activities </vt:lpstr>
      <vt:lpstr>Avoid over-emphasizing the textual information.</vt:lpstr>
      <vt:lpstr>Encourage divergent thinking</vt:lpstr>
      <vt:lpstr>.</vt:lpstr>
      <vt:lpstr>Brain storming</vt:lpstr>
      <vt:lpstr> So, esteemed scholars ! Let us change-ourselves &amp; the environment for “quality education” for creation of “human capital” With the  confidence that we  will  bring change  Then only Bharat shall be Atmanirbhar in Education.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CREATIVITY</dc:title>
  <dc:creator>WINDOWS</dc:creator>
  <cp:lastModifiedBy>Lalit</cp:lastModifiedBy>
  <cp:revision>132</cp:revision>
  <cp:lastPrinted>2022-12-09T10:48:13Z</cp:lastPrinted>
  <dcterms:modified xsi:type="dcterms:W3CDTF">2022-12-11T14:16:14Z</dcterms:modified>
</cp:coreProperties>
</file>